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726" r:id="rId2"/>
    <p:sldMasterId id="2147483744" r:id="rId3"/>
    <p:sldMasterId id="2147483756" r:id="rId4"/>
    <p:sldMasterId id="2147483768" r:id="rId5"/>
    <p:sldMasterId id="2147483780" r:id="rId6"/>
    <p:sldMasterId id="2147483798" r:id="rId7"/>
    <p:sldMasterId id="2147483828" r:id="rId8"/>
  </p:sldMasterIdLst>
  <p:notesMasterIdLst>
    <p:notesMasterId r:id="rId32"/>
  </p:notesMasterIdLst>
  <p:sldIdLst>
    <p:sldId id="256" r:id="rId9"/>
    <p:sldId id="274" r:id="rId10"/>
    <p:sldId id="269" r:id="rId11"/>
    <p:sldId id="273" r:id="rId12"/>
    <p:sldId id="292" r:id="rId13"/>
    <p:sldId id="291" r:id="rId14"/>
    <p:sldId id="280" r:id="rId15"/>
    <p:sldId id="272" r:id="rId16"/>
    <p:sldId id="271" r:id="rId17"/>
    <p:sldId id="270" r:id="rId18"/>
    <p:sldId id="278" r:id="rId19"/>
    <p:sldId id="277" r:id="rId20"/>
    <p:sldId id="276" r:id="rId21"/>
    <p:sldId id="284" r:id="rId22"/>
    <p:sldId id="283" r:id="rId23"/>
    <p:sldId id="281" r:id="rId24"/>
    <p:sldId id="282" r:id="rId25"/>
    <p:sldId id="293" r:id="rId26"/>
    <p:sldId id="289" r:id="rId27"/>
    <p:sldId id="290" r:id="rId28"/>
    <p:sldId id="268" r:id="rId29"/>
    <p:sldId id="286" r:id="rId30"/>
    <p:sldId id="258" r:id="rId31"/>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p:scale>
          <a:sx n="110" d="100"/>
          <a:sy n="110" d="100"/>
        </p:scale>
        <p:origin x="-1356" y="-78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530704-9360-4267-A087-748FAA7F2E18}" type="datetimeFigureOut">
              <a:rPr lang="pt-PT" smtClean="0"/>
              <a:t>25/01/2024</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DB4FF-809C-46DE-85D4-87354B5AC4D6}" type="slidenum">
              <a:rPr lang="pt-PT" smtClean="0"/>
              <a:t>‹nº›</a:t>
            </a:fld>
            <a:endParaRPr lang="pt-PT"/>
          </a:p>
        </p:txBody>
      </p:sp>
    </p:spTree>
    <p:extLst>
      <p:ext uri="{BB962C8B-B14F-4D97-AF65-F5344CB8AC3E}">
        <p14:creationId xmlns:p14="http://schemas.microsoft.com/office/powerpoint/2010/main" val="817287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BDCDB4FF-809C-46DE-85D4-87354B5AC4D6}" type="slidenum">
              <a:rPr lang="pt-PT" smtClean="0"/>
              <a:t>19</a:t>
            </a:fld>
            <a:endParaRPr lang="pt-PT"/>
          </a:p>
        </p:txBody>
      </p:sp>
    </p:spTree>
    <p:extLst>
      <p:ext uri="{BB962C8B-B14F-4D97-AF65-F5344CB8AC3E}">
        <p14:creationId xmlns:p14="http://schemas.microsoft.com/office/powerpoint/2010/main" val="3959962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BDCDB4FF-809C-46DE-85D4-87354B5AC4D6}" type="slidenum">
              <a:rPr lang="pt-PT" smtClean="0"/>
              <a:t>21</a:t>
            </a:fld>
            <a:endParaRPr lang="pt-PT"/>
          </a:p>
        </p:txBody>
      </p:sp>
    </p:spTree>
    <p:extLst>
      <p:ext uri="{BB962C8B-B14F-4D97-AF65-F5344CB8AC3E}">
        <p14:creationId xmlns:p14="http://schemas.microsoft.com/office/powerpoint/2010/main" val="55538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BDCDB4FF-809C-46DE-85D4-87354B5AC4D6}" type="slidenum">
              <a:rPr lang="pt-PT" smtClean="0"/>
              <a:t>22</a:t>
            </a:fld>
            <a:endParaRPr lang="pt-PT"/>
          </a:p>
        </p:txBody>
      </p:sp>
    </p:spTree>
    <p:extLst>
      <p:ext uri="{BB962C8B-B14F-4D97-AF65-F5344CB8AC3E}">
        <p14:creationId xmlns:p14="http://schemas.microsoft.com/office/powerpoint/2010/main" val="3560433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F4A09D-67CD-52C7-35DD-7BF659FA80E9}"/>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p>
        </p:txBody>
      </p:sp>
      <p:sp>
        <p:nvSpPr>
          <p:cNvPr id="3" name="Subtítulo 2">
            <a:extLst>
              <a:ext uri="{FF2B5EF4-FFF2-40B4-BE49-F238E27FC236}">
                <a16:creationId xmlns:a16="http://schemas.microsoft.com/office/drawing/2014/main" id="{DB64925B-CC2B-F25A-3226-A62748ED20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p>
        </p:txBody>
      </p:sp>
      <p:sp>
        <p:nvSpPr>
          <p:cNvPr id="4" name="Marcador de Posição da Data 3">
            <a:extLst>
              <a:ext uri="{FF2B5EF4-FFF2-40B4-BE49-F238E27FC236}">
                <a16:creationId xmlns:a16="http://schemas.microsoft.com/office/drawing/2014/main" id="{EF82CBDE-F97C-BD7F-276C-2D055583FB0F}"/>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Marcador de Posição do Rodapé 4">
            <a:extLst>
              <a:ext uri="{FF2B5EF4-FFF2-40B4-BE49-F238E27FC236}">
                <a16:creationId xmlns:a16="http://schemas.microsoft.com/office/drawing/2014/main" id="{54836E50-85CE-AC9F-E03D-12D4796A7984}"/>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48285411-0EAE-6D76-9D64-775A8014B6D4}"/>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5289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2AD2A2-78A2-17CA-474E-D57EEFCB606E}"/>
              </a:ext>
            </a:extLst>
          </p:cNvPr>
          <p:cNvSpPr>
            <a:spLocks noGrp="1"/>
          </p:cNvSpPr>
          <p:nvPr>
            <p:ph type="title"/>
          </p:nvPr>
        </p:nvSpPr>
        <p:spPr/>
        <p:txBody>
          <a:bodyPr/>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3FF0E5D6-CAD3-AD17-7263-020E55FD7FEB}"/>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894A4389-7490-845D-3008-40762600E689}"/>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Marcador de Posição do Rodapé 4">
            <a:extLst>
              <a:ext uri="{FF2B5EF4-FFF2-40B4-BE49-F238E27FC236}">
                <a16:creationId xmlns:a16="http://schemas.microsoft.com/office/drawing/2014/main" id="{3FAF1B98-FF9C-7518-97C4-BF3B67A4FB31}"/>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565A188D-4584-10CE-C35E-07FAAE292CE6}"/>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1801993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Título e Legenda">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pt-PT"/>
              <a:t>Clique para editar o estilo de título do Modelo Global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a:xfrm>
            <a:off x="685800" y="379941"/>
            <a:ext cx="6991492" cy="365125"/>
          </a:xfrm>
        </p:spPr>
        <p:txBody>
          <a:bodyPr/>
          <a:lstStyle/>
          <a:p>
            <a:endParaRPr lang="pt-PT"/>
          </a:p>
        </p:txBody>
      </p:sp>
      <p:sp>
        <p:nvSpPr>
          <p:cNvPr id="7" name="Slide Number Placeholder 6"/>
          <p:cNvSpPr>
            <a:spLocks noGrp="1"/>
          </p:cNvSpPr>
          <p:nvPr>
            <p:ph type="sldNum" sz="quarter" idx="12"/>
          </p:nvPr>
        </p:nvSpPr>
        <p:spPr>
          <a:xfrm>
            <a:off x="10862452" y="381000"/>
            <a:ext cx="643748" cy="365125"/>
          </a:xfrm>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1836335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Citação com Legenda">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pt-PT"/>
              <a:t>Clique para editar o estilo de título do Modelo Global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a:xfrm>
            <a:off x="685800" y="379941"/>
            <a:ext cx="6991492" cy="365125"/>
          </a:xfrm>
        </p:spPr>
        <p:txBody>
          <a:bodyPr/>
          <a:lstStyle/>
          <a:p>
            <a:endParaRPr lang="pt-PT"/>
          </a:p>
        </p:txBody>
      </p:sp>
      <p:sp>
        <p:nvSpPr>
          <p:cNvPr id="7" name="Slide Number Placeholder 6"/>
          <p:cNvSpPr>
            <a:spLocks noGrp="1"/>
          </p:cNvSpPr>
          <p:nvPr>
            <p:ph type="sldNum" sz="quarter" idx="12"/>
          </p:nvPr>
        </p:nvSpPr>
        <p:spPr>
          <a:xfrm>
            <a:off x="10862452" y="381000"/>
            <a:ext cx="643748" cy="365125"/>
          </a:xfrm>
        </p:spPr>
        <p:txBody>
          <a:bodyPr/>
          <a:lstStyle/>
          <a:p>
            <a:fld id="{BFBDD2CA-2C51-4982-99F4-33F45A851DCD}" type="slidenum">
              <a:rPr lang="pt-PT" smtClean="0"/>
              <a:t>‹nº›</a:t>
            </a:fld>
            <a:endParaRPr lang="pt-PT"/>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506216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Cartão de Nom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pt-PT"/>
              <a:t>Clique para editar o estilo de título do Modelo Global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a:xfrm>
            <a:off x="685800" y="378883"/>
            <a:ext cx="6991492" cy="365125"/>
          </a:xfrm>
        </p:spPr>
        <p:txBody>
          <a:bodyPr/>
          <a:lstStyle/>
          <a:p>
            <a:endParaRPr lang="pt-PT"/>
          </a:p>
        </p:txBody>
      </p:sp>
      <p:sp>
        <p:nvSpPr>
          <p:cNvPr id="7" name="Slide Number Placeholder 6"/>
          <p:cNvSpPr>
            <a:spLocks noGrp="1"/>
          </p:cNvSpPr>
          <p:nvPr>
            <p:ph type="sldNum" sz="quarter" idx="12"/>
          </p:nvPr>
        </p:nvSpPr>
        <p:spPr>
          <a:xfrm>
            <a:off x="10862452" y="381000"/>
            <a:ext cx="643748" cy="365125"/>
          </a:xfrm>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9293205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pt-PT"/>
              <a:t>Clique para editar o estilo de título do Modelo Global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0377331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Coluna de 3 Imagens">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pt-PT"/>
              <a:t>Clique para editar o estilo de título do Modelo Global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4266776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87424300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e Text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a:xfrm>
            <a:off x="685800" y="381000"/>
            <a:ext cx="6991492" cy="365125"/>
          </a:xfrm>
        </p:spPr>
        <p:txBody>
          <a:bodyPr/>
          <a:lstStyle/>
          <a:p>
            <a:endParaRPr lang="pt-PT"/>
          </a:p>
        </p:txBody>
      </p:sp>
      <p:sp>
        <p:nvSpPr>
          <p:cNvPr id="6" name="Slide Number Placeholder 5"/>
          <p:cNvSpPr>
            <a:spLocks noGrp="1"/>
          </p:cNvSpPr>
          <p:nvPr>
            <p:ph type="sldNum" sz="quarter" idx="12"/>
          </p:nvPr>
        </p:nvSpPr>
        <p:spPr>
          <a:xfrm>
            <a:off x="10862452" y="381000"/>
            <a:ext cx="643748" cy="365125"/>
          </a:xfrm>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333649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7153627-38EC-B89F-400D-9F3C80498E68}"/>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20A6CE2C-E0AC-D5BC-4EB2-4D365CE52A6C}"/>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E0574893-6372-9064-DD61-4E66B0409822}"/>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Marcador de Posição do Rodapé 4">
            <a:extLst>
              <a:ext uri="{FF2B5EF4-FFF2-40B4-BE49-F238E27FC236}">
                <a16:creationId xmlns:a16="http://schemas.microsoft.com/office/drawing/2014/main" id="{C128E90F-5FAC-4142-1BCB-FD66B1C61EEA}"/>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25F77818-3C88-B5ED-7937-DA21DA19E5B1}"/>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876104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t-PT"/>
              <a:t>Clique para editar o estilo de título do Modelo Global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67178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773046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609017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22395942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13253534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7"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3"/>
          <p:cNvSpPr>
            <a:spLocks noGrp="1"/>
          </p:cNvSpPr>
          <p:nvPr>
            <p:ph type="ftr" sz="quarter" idx="11"/>
          </p:nvPr>
        </p:nvSpPr>
        <p:spPr/>
        <p:txBody>
          <a:bodyPr/>
          <a:lstStyle/>
          <a:p>
            <a:endParaRPr lang="pt-PT"/>
          </a:p>
        </p:txBody>
      </p:sp>
      <p:sp>
        <p:nvSpPr>
          <p:cNvPr id="6"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80090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2"/>
          <p:cNvSpPr>
            <a:spLocks noGrp="1"/>
          </p:cNvSpPr>
          <p:nvPr>
            <p:ph type="ftr" sz="quarter" idx="11"/>
          </p:nvPr>
        </p:nvSpPr>
        <p:spPr/>
        <p:txBody>
          <a:bodyPr/>
          <a:lstStyle/>
          <a:p>
            <a:endParaRPr lang="pt-PT"/>
          </a:p>
        </p:txBody>
      </p:sp>
      <p:sp>
        <p:nvSpPr>
          <p:cNvPr id="6" name="Slide Number Placeholder 3"/>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5295426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pt-PT"/>
              <a:t>Clique para editar o estilo de título do Modelo Global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7"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5"/>
          <p:cNvSpPr>
            <a:spLocks noGrp="1"/>
          </p:cNvSpPr>
          <p:nvPr>
            <p:ph type="ftr" sz="quarter" idx="11"/>
          </p:nvPr>
        </p:nvSpPr>
        <p:spPr/>
        <p:txBody>
          <a:bodyPr/>
          <a:lstStyle/>
          <a:p>
            <a:endParaRPr lang="pt-PT"/>
          </a:p>
        </p:txBody>
      </p:sp>
      <p:sp>
        <p:nvSpPr>
          <p:cNvPr id="6"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40871192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9F121-6D45-D81F-4BA2-F6520F1E66D7}"/>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91E6BC85-7E4A-E15E-B664-D00415BB9BEF}"/>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7C6FF6B8-C129-41DD-ADDE-FE6B0DAB8559}"/>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Marcador de Posição do Rodapé 4">
            <a:extLst>
              <a:ext uri="{FF2B5EF4-FFF2-40B4-BE49-F238E27FC236}">
                <a16:creationId xmlns:a16="http://schemas.microsoft.com/office/drawing/2014/main" id="{7CE6ED59-920A-997F-7A6B-49359F855148}"/>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04BFF862-F1ED-D692-55EF-0C8C71F77F26}"/>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465324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361115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otografia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658316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t-PT"/>
              <a:t>Clique para editar o estilo de título do Modelo Global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819637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t-PT"/>
              <a:t>Clique para editar o estilo de título do Modelo Global</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t-PT"/>
              <a:t>Clique para editar os estilos do texto de Modelo Global</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671248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2359943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975952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luna de 3 Image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4907931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nchor="t" anchorCtr="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169125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04882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t-PT"/>
              <a:t>Clique para editar o estilo de título do Modelo Global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87169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F5B320-9D9A-D865-96B0-70162FA6833D}"/>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C1FBE7B3-9B9F-634E-8E32-26D340E76F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26ED8C75-F0AA-369C-CFF9-ACF3B20E3FC3}"/>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Marcador de Posição do Rodapé 4">
            <a:extLst>
              <a:ext uri="{FF2B5EF4-FFF2-40B4-BE49-F238E27FC236}">
                <a16:creationId xmlns:a16="http://schemas.microsoft.com/office/drawing/2014/main" id="{9B6A82D3-36D8-25D7-54CA-9A973320B661}"/>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E19F745C-CC7C-D712-9F16-367AD4E2B253}"/>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53867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768815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088898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8" name="Date Placeholder 7"/>
          <p:cNvSpPr>
            <a:spLocks noGrp="1"/>
          </p:cNvSpPr>
          <p:nvPr>
            <p:ph type="dt" sz="half" idx="10"/>
          </p:nvPr>
        </p:nvSpPr>
        <p:spPr/>
        <p:txBody>
          <a:bodyPr/>
          <a:lstStyle/>
          <a:p>
            <a:fld id="{0F8E0159-02D4-43C0-BDBE-98C3DD23C157}" type="datetimeFigureOut">
              <a:rPr lang="pt-PT" smtClean="0"/>
              <a:t>25/01/2024</a:t>
            </a:fld>
            <a:endParaRPr lang="pt-PT"/>
          </a:p>
        </p:txBody>
      </p:sp>
      <p:sp>
        <p:nvSpPr>
          <p:cNvPr id="9" name="Footer Placeholder 8"/>
          <p:cNvSpPr>
            <a:spLocks noGrp="1"/>
          </p:cNvSpPr>
          <p:nvPr>
            <p:ph type="ftr" sz="quarter" idx="11"/>
          </p:nvPr>
        </p:nvSpPr>
        <p:spPr/>
        <p:txBody>
          <a:bodyPr/>
          <a:lstStyle/>
          <a:p>
            <a:endParaRPr lang="pt-PT"/>
          </a:p>
        </p:txBody>
      </p:sp>
      <p:sp>
        <p:nvSpPr>
          <p:cNvPr id="10" name="Slide Number Placeholder 9"/>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0241653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11" name="Footer Placeholder 10"/>
          <p:cNvSpPr>
            <a:spLocks noGrp="1"/>
          </p:cNvSpPr>
          <p:nvPr>
            <p:ph type="ftr" sz="quarter" idx="11"/>
          </p:nvPr>
        </p:nvSpPr>
        <p:spPr/>
        <p:txBody>
          <a:bodyPr/>
          <a:lstStyle/>
          <a:p>
            <a:endParaRPr lang="pt-PT"/>
          </a:p>
        </p:txBody>
      </p:sp>
      <p:sp>
        <p:nvSpPr>
          <p:cNvPr id="12" name="Slide Number Placeholder 11"/>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54507242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t-PT"/>
              <a:t>Clique para editar o estilo de título do Modelo Global</a:t>
            </a:r>
            <a:endParaRPr lang="en-US" dirty="0"/>
          </a:p>
        </p:txBody>
      </p:sp>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7" name="Footer Placeholder 6"/>
          <p:cNvSpPr>
            <a:spLocks noGrp="1"/>
          </p:cNvSpPr>
          <p:nvPr>
            <p:ph type="ftr" sz="quarter" idx="11"/>
          </p:nvPr>
        </p:nvSpPr>
        <p:spPr/>
        <p:txBody>
          <a:bodyPr/>
          <a:lstStyle/>
          <a:p>
            <a:endParaRPr lang="pt-PT"/>
          </a:p>
        </p:txBody>
      </p:sp>
      <p:sp>
        <p:nvSpPr>
          <p:cNvPr id="8" name="Slide Number Placeholder 7"/>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9759615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639483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t-PT"/>
              <a:t>Clique para editar o estilo de título do Modelo Global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8" name="Date Placeholder 7"/>
          <p:cNvSpPr>
            <a:spLocks noGrp="1"/>
          </p:cNvSpPr>
          <p:nvPr>
            <p:ph type="dt" sz="half" idx="10"/>
          </p:nvPr>
        </p:nvSpPr>
        <p:spPr/>
        <p:txBody>
          <a:bodyPr/>
          <a:lstStyle/>
          <a:p>
            <a:fld id="{0F8E0159-02D4-43C0-BDBE-98C3DD23C157}" type="datetimeFigureOut">
              <a:rPr lang="pt-PT" smtClean="0"/>
              <a:t>25/01/2024</a:t>
            </a:fld>
            <a:endParaRPr lang="pt-PT"/>
          </a:p>
        </p:txBody>
      </p:sp>
      <p:sp>
        <p:nvSpPr>
          <p:cNvPr id="9" name="Footer Placeholder 8"/>
          <p:cNvSpPr>
            <a:spLocks noGrp="1"/>
          </p:cNvSpPr>
          <p:nvPr>
            <p:ph type="ftr" sz="quarter" idx="11"/>
          </p:nvPr>
        </p:nvSpPr>
        <p:spPr/>
        <p:txBody>
          <a:bodyPr/>
          <a:lstStyle/>
          <a:p>
            <a:endParaRPr lang="pt-PT"/>
          </a:p>
        </p:txBody>
      </p:sp>
      <p:sp>
        <p:nvSpPr>
          <p:cNvPr id="10" name="Slide Number Placeholder 9"/>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753285370"/>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8" name="Date Placeholder 7"/>
          <p:cNvSpPr>
            <a:spLocks noGrp="1"/>
          </p:cNvSpPr>
          <p:nvPr>
            <p:ph type="dt" sz="half" idx="10"/>
          </p:nvPr>
        </p:nvSpPr>
        <p:spPr/>
        <p:txBody>
          <a:bodyPr/>
          <a:lstStyle/>
          <a:p>
            <a:fld id="{0F8E0159-02D4-43C0-BDBE-98C3DD23C157}" type="datetimeFigureOut">
              <a:rPr lang="pt-PT" smtClean="0"/>
              <a:t>25/01/2024</a:t>
            </a:fld>
            <a:endParaRPr lang="pt-PT"/>
          </a:p>
        </p:txBody>
      </p:sp>
      <p:sp>
        <p:nvSpPr>
          <p:cNvPr id="9" name="Footer Placeholder 8"/>
          <p:cNvSpPr>
            <a:spLocks noGrp="1"/>
          </p:cNvSpPr>
          <p:nvPr>
            <p:ph type="ftr" sz="quarter" idx="11"/>
          </p:nvPr>
        </p:nvSpPr>
        <p:spPr>
          <a:xfrm>
            <a:off x="3499101" y="6356350"/>
            <a:ext cx="5911517" cy="365125"/>
          </a:xfrm>
        </p:spPr>
        <p:txBody>
          <a:bodyPr/>
          <a:lstStyle/>
          <a:p>
            <a:endParaRPr lang="pt-PT"/>
          </a:p>
        </p:txBody>
      </p:sp>
      <p:sp>
        <p:nvSpPr>
          <p:cNvPr id="10" name="Slide Number Placeholder 9"/>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2970300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ncho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6266934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856654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7354C0-905D-E69B-9702-ABE31C34ACFD}"/>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2C197FDC-CF93-2B40-1A28-D87F3DEE5547}"/>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a:extLst>
              <a:ext uri="{FF2B5EF4-FFF2-40B4-BE49-F238E27FC236}">
                <a16:creationId xmlns:a16="http://schemas.microsoft.com/office/drawing/2014/main" id="{C5A7AE16-B19D-0EC0-7286-84F9F20305CB}"/>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a:extLst>
              <a:ext uri="{FF2B5EF4-FFF2-40B4-BE49-F238E27FC236}">
                <a16:creationId xmlns:a16="http://schemas.microsoft.com/office/drawing/2014/main" id="{6DBD968C-2167-1509-78A2-8AACF51168FB}"/>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Marcador de Posição do Rodapé 5">
            <a:extLst>
              <a:ext uri="{FF2B5EF4-FFF2-40B4-BE49-F238E27FC236}">
                <a16:creationId xmlns:a16="http://schemas.microsoft.com/office/drawing/2014/main" id="{0FB1A035-946F-1673-9A8C-0F7BC218C542}"/>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2952BC2A-EBEE-CD2A-5984-C3FD83D8603B}"/>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30696103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pt-PT"/>
              <a:t>Clique para editar o estilo de título do Modelo Global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pt-PT"/>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BFBDD2CA-2C51-4982-99F4-33F45A851DCD}" type="slidenum">
              <a:rPr lang="pt-PT" smtClean="0"/>
              <a:t>‹nº›</a:t>
            </a:fld>
            <a:endParaRPr lang="pt-PT"/>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7773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2615106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pt-PT"/>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BFBDD2CA-2C51-4982-99F4-33F45A851DCD}" type="slidenum">
              <a:rPr lang="pt-PT" smtClean="0"/>
              <a:t>‹nº›</a:t>
            </a:fld>
            <a:endParaRPr lang="pt-PT"/>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281009778"/>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03685310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1257300" y="2909102"/>
            <a:ext cx="4800600" cy="299639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633864" y="2909102"/>
            <a:ext cx="4800600" cy="299639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745836873"/>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7999232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9001542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pt-PT"/>
              <a:t>Clique para editar o estilo de título do Modelo Global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65051" y="6375679"/>
            <a:ext cx="1233355" cy="348462"/>
          </a:xfrm>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a:xfrm>
            <a:off x="2103620" y="6375679"/>
            <a:ext cx="3482179" cy="345796"/>
          </a:xfrm>
        </p:spPr>
        <p:txBody>
          <a:bodyPr/>
          <a:lstStyle/>
          <a:p>
            <a:endParaRPr lang="pt-PT"/>
          </a:p>
        </p:txBody>
      </p:sp>
      <p:sp>
        <p:nvSpPr>
          <p:cNvPr id="7" name="Slide Number Placeholder 6"/>
          <p:cNvSpPr>
            <a:spLocks noGrp="1"/>
          </p:cNvSpPr>
          <p:nvPr>
            <p:ph type="sldNum" sz="quarter" idx="12"/>
          </p:nvPr>
        </p:nvSpPr>
        <p:spPr>
          <a:xfrm>
            <a:off x="5691014" y="6375679"/>
            <a:ext cx="1232456" cy="345796"/>
          </a:xfrm>
        </p:spPr>
        <p:txBody>
          <a:bodyPr/>
          <a:lstStyle/>
          <a:p>
            <a:fld id="{BFBDD2CA-2C51-4982-99F4-33F45A851DCD}" type="slidenum">
              <a:rPr lang="pt-PT" smtClean="0"/>
              <a:t>‹nº›</a:t>
            </a:fld>
            <a:endParaRPr lang="pt-PT"/>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8160819"/>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pt-PT"/>
              <a:t>Clique para editar o estilo de título do Modelo Global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65950" y="6375679"/>
            <a:ext cx="1232456" cy="348462"/>
          </a:xfrm>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a:xfrm>
            <a:off x="2103621" y="6375679"/>
            <a:ext cx="3482178" cy="345796"/>
          </a:xfrm>
        </p:spPr>
        <p:txBody>
          <a:bodyPr/>
          <a:lstStyle/>
          <a:p>
            <a:endParaRPr lang="pt-PT"/>
          </a:p>
        </p:txBody>
      </p:sp>
      <p:sp>
        <p:nvSpPr>
          <p:cNvPr id="7" name="Slide Number Placeholder 6"/>
          <p:cNvSpPr>
            <a:spLocks noGrp="1"/>
          </p:cNvSpPr>
          <p:nvPr>
            <p:ph type="sldNum" sz="quarter" idx="12"/>
          </p:nvPr>
        </p:nvSpPr>
        <p:spPr>
          <a:xfrm>
            <a:off x="5687568" y="6375679"/>
            <a:ext cx="1234440" cy="345796"/>
          </a:xfrm>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2116204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42996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DDFDD1-4FCB-8608-8E6E-E786F5A68069}"/>
              </a:ext>
            </a:extLst>
          </p:cNvPr>
          <p:cNvSpPr>
            <a:spLocks noGrp="1"/>
          </p:cNvSpPr>
          <p:nvPr>
            <p:ph type="title"/>
          </p:nvPr>
        </p:nvSpPr>
        <p:spPr>
          <a:xfrm>
            <a:off x="839788" y="365125"/>
            <a:ext cx="10515600" cy="1325563"/>
          </a:xfrm>
        </p:spPr>
        <p:txBody>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C60EFC3F-D8B3-F523-A2CF-C4EF0389B2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F794258E-A21C-8501-9E01-E5A9699FEC3D}"/>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a:extLst>
              <a:ext uri="{FF2B5EF4-FFF2-40B4-BE49-F238E27FC236}">
                <a16:creationId xmlns:a16="http://schemas.microsoft.com/office/drawing/2014/main" id="{535166B5-1B7C-7177-C935-14E6BBC4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95AA729E-931A-41F9-6891-66763FC655C1}"/>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a:extLst>
              <a:ext uri="{FF2B5EF4-FFF2-40B4-BE49-F238E27FC236}">
                <a16:creationId xmlns:a16="http://schemas.microsoft.com/office/drawing/2014/main" id="{F1CC9428-B32E-8E86-8FFF-192DC614E6E4}"/>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Marcador de Posição do Rodapé 7">
            <a:extLst>
              <a:ext uri="{FF2B5EF4-FFF2-40B4-BE49-F238E27FC236}">
                <a16:creationId xmlns:a16="http://schemas.microsoft.com/office/drawing/2014/main" id="{A63716EB-AA8C-C2A3-FDB8-B2D6C0E90DF2}"/>
              </a:ext>
            </a:extLst>
          </p:cNvPr>
          <p:cNvSpPr>
            <a:spLocks noGrp="1"/>
          </p:cNvSpPr>
          <p:nvPr>
            <p:ph type="ftr" sz="quarter" idx="11"/>
          </p:nvPr>
        </p:nvSpPr>
        <p:spPr/>
        <p:txBody>
          <a:bodyPr/>
          <a:lstStyle/>
          <a:p>
            <a:endParaRPr lang="pt-PT"/>
          </a:p>
        </p:txBody>
      </p:sp>
      <p:sp>
        <p:nvSpPr>
          <p:cNvPr id="9" name="Marcador de Posição do Número do Diapositivo 8">
            <a:extLst>
              <a:ext uri="{FF2B5EF4-FFF2-40B4-BE49-F238E27FC236}">
                <a16:creationId xmlns:a16="http://schemas.microsoft.com/office/drawing/2014/main" id="{EC6B332A-180B-A463-8430-2832C4B9CACC}"/>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83637536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794921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pt-PT"/>
              <a:t>Clique para editar o estilo de título do Modelo Global</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a:xfrm>
            <a:off x="2416500" y="329307"/>
            <a:ext cx="4973915" cy="309201"/>
          </a:xfrm>
        </p:spPr>
        <p:txBody>
          <a:bodyPr/>
          <a:lstStyle/>
          <a:p>
            <a:endParaRPr lang="pt-PT"/>
          </a:p>
        </p:txBody>
      </p:sp>
      <p:sp>
        <p:nvSpPr>
          <p:cNvPr id="6" name="Slide Number Placeholder 5"/>
          <p:cNvSpPr>
            <a:spLocks noGrp="1"/>
          </p:cNvSpPr>
          <p:nvPr>
            <p:ph type="sldNum" sz="quarter" idx="12"/>
          </p:nvPr>
        </p:nvSpPr>
        <p:spPr>
          <a:xfrm>
            <a:off x="1437664" y="798973"/>
            <a:ext cx="811019" cy="503578"/>
          </a:xfrm>
        </p:spPr>
        <p:txBody>
          <a:bodyPr/>
          <a:lstStyle/>
          <a:p>
            <a:fld id="{BFBDD2CA-2C51-4982-99F4-33F45A851DCD}" type="slidenum">
              <a:rPr lang="pt-PT" smtClean="0"/>
              <a:t>‹nº›</a:t>
            </a:fld>
            <a:endParaRPr lang="pt-P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77940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ncho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30471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59925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9334357"/>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1447191" y="2824269"/>
            <a:ext cx="4645152" cy="2644457"/>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412362" y="2821491"/>
            <a:ext cx="4645152" cy="2637371"/>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9472771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67828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8646850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pt-PT"/>
              <a:t>Clique para editar o estilo de título do Modelo Global</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43138451"/>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a:xfrm>
            <a:off x="1447382" y="318640"/>
            <a:ext cx="5541004" cy="320931"/>
          </a:xfrm>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7771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F805EE-83EC-6D74-C044-D4CC14442534}"/>
              </a:ext>
            </a:extLst>
          </p:cNvPr>
          <p:cNvSpPr>
            <a:spLocks noGrp="1"/>
          </p:cNvSpPr>
          <p:nvPr>
            <p:ph type="title"/>
          </p:nvPr>
        </p:nvSpPr>
        <p:spPr/>
        <p:txBody>
          <a:bodyPr/>
          <a:lstStyle/>
          <a:p>
            <a:r>
              <a:rPr lang="pt-PT"/>
              <a:t>Clique para editar o estilo de título do Modelo Global</a:t>
            </a:r>
          </a:p>
        </p:txBody>
      </p:sp>
      <p:sp>
        <p:nvSpPr>
          <p:cNvPr id="3" name="Marcador de Posição da Data 2">
            <a:extLst>
              <a:ext uri="{FF2B5EF4-FFF2-40B4-BE49-F238E27FC236}">
                <a16:creationId xmlns:a16="http://schemas.microsoft.com/office/drawing/2014/main" id="{F7B8300F-B1F4-47AB-7516-9876266032C7}"/>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Marcador de Posição do Rodapé 3">
            <a:extLst>
              <a:ext uri="{FF2B5EF4-FFF2-40B4-BE49-F238E27FC236}">
                <a16:creationId xmlns:a16="http://schemas.microsoft.com/office/drawing/2014/main" id="{1DA705E5-C887-5E48-6D11-64895CA50F0D}"/>
              </a:ext>
            </a:extLst>
          </p:cNvPr>
          <p:cNvSpPr>
            <a:spLocks noGrp="1"/>
          </p:cNvSpPr>
          <p:nvPr>
            <p:ph type="ftr" sz="quarter" idx="11"/>
          </p:nvPr>
        </p:nvSpPr>
        <p:spPr/>
        <p:txBody>
          <a:bodyPr/>
          <a:lstStyle/>
          <a:p>
            <a:endParaRPr lang="pt-PT"/>
          </a:p>
        </p:txBody>
      </p:sp>
      <p:sp>
        <p:nvSpPr>
          <p:cNvPr id="5" name="Marcador de Posição do Número do Diapositivo 4">
            <a:extLst>
              <a:ext uri="{FF2B5EF4-FFF2-40B4-BE49-F238E27FC236}">
                <a16:creationId xmlns:a16="http://schemas.microsoft.com/office/drawing/2014/main" id="{D6C1BD67-D105-9F9C-AA2D-6CC411E2F2D2}"/>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2515289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27822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915237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PT"/>
              <a:t>Clique para editar o estilo de título do Modelo Global</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5943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nchor="ct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8487109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791773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614939721"/>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951285504"/>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2886939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42811823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PT"/>
              <a:t>Clique para editar o estilo de título do Modelo Global</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22294977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7E7D395C-E107-9E11-BC03-0BCB13E5E7E5}"/>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3" name="Marcador de Posição do Rodapé 2">
            <a:extLst>
              <a:ext uri="{FF2B5EF4-FFF2-40B4-BE49-F238E27FC236}">
                <a16:creationId xmlns:a16="http://schemas.microsoft.com/office/drawing/2014/main" id="{7ECCFF67-C165-6228-8F40-1D7FC8264C97}"/>
              </a:ext>
            </a:extLst>
          </p:cNvPr>
          <p:cNvSpPr>
            <a:spLocks noGrp="1"/>
          </p:cNvSpPr>
          <p:nvPr>
            <p:ph type="ftr" sz="quarter" idx="11"/>
          </p:nvPr>
        </p:nvSpPr>
        <p:spPr/>
        <p:txBody>
          <a:bodyPr/>
          <a:lstStyle/>
          <a:p>
            <a:endParaRPr lang="pt-PT"/>
          </a:p>
        </p:txBody>
      </p:sp>
      <p:sp>
        <p:nvSpPr>
          <p:cNvPr id="4" name="Marcador de Posição do Número do Diapositivo 3">
            <a:extLst>
              <a:ext uri="{FF2B5EF4-FFF2-40B4-BE49-F238E27FC236}">
                <a16:creationId xmlns:a16="http://schemas.microsoft.com/office/drawing/2014/main" id="{EF2C5647-6E46-A802-8F50-D52E10425031}"/>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7147295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PT"/>
              <a:t>Clique para editar o estilo de título do Modelo Global</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4274889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otografia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PT"/>
              <a:t>Clique para editar os estilos do texto de Modelo Global</a:t>
            </a:r>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834437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9115879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PT"/>
              <a:t>Clique para editar o estilo de título do Modelo Global</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PT"/>
              <a:t>Clique para editar os estilos do texto de Modelo Global</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583089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8587912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artão de Nome com Citação">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PT"/>
              <a:t>Clique para editar o estilo de título do Modelo Global</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PT"/>
              <a:t>Clique para editar os estilos do texto de Modelo Global</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803209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PT"/>
              <a:t>Clique para editar o estilo de título do Modelo Global</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PT"/>
              <a:t>Clique para editar os estilos do texto de Modelo Global</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5911970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ncho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9369061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7868636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pt-PT"/>
              <a:t>Clique para editar o estilo de título do Modelo Global</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rIns="45720"/>
          <a:lstStyle/>
          <a:p>
            <a:fld id="{BFBDD2CA-2C51-4982-99F4-33F45A851DCD}" type="slidenum">
              <a:rPr lang="pt-PT" smtClean="0"/>
              <a:t>‹nº›</a:t>
            </a:fld>
            <a:endParaRPr lang="pt-PT"/>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824340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2FFB76-EADF-8384-485F-AE5A6F6DEA9C}"/>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F256D28D-9538-4290-1232-1DD267EECA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a:extLst>
              <a:ext uri="{FF2B5EF4-FFF2-40B4-BE49-F238E27FC236}">
                <a16:creationId xmlns:a16="http://schemas.microsoft.com/office/drawing/2014/main" id="{3FA5F7EE-83A2-6A55-5192-AE5EB9938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5CB43059-2797-B46C-3A40-79254C71BC7B}"/>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Marcador de Posição do Rodapé 5">
            <a:extLst>
              <a:ext uri="{FF2B5EF4-FFF2-40B4-BE49-F238E27FC236}">
                <a16:creationId xmlns:a16="http://schemas.microsoft.com/office/drawing/2014/main" id="{77C46E1B-A579-AE40-4FA3-BCB6A8A0C586}"/>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F304D212-B50B-6BF0-D55B-EE83098D1453}"/>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96679623"/>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nchor="ct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0071197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966437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195126843"/>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2609285" y="2851331"/>
            <a:ext cx="3893623" cy="3071434"/>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666635" y="2851331"/>
            <a:ext cx="3899798" cy="3071434"/>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52373279"/>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53829552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19634200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pt-PT"/>
              <a:t>Clique para editar o estilo de título do Modelo Global</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953948599"/>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pt-PT"/>
              <a:t>Clique para editar o estilo de título do Modelo Global</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3986634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6628063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798495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212DD6-1038-AD7C-89C4-4B7F84F10386}"/>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a Imagem 2">
            <a:extLst>
              <a:ext uri="{FF2B5EF4-FFF2-40B4-BE49-F238E27FC236}">
                <a16:creationId xmlns:a16="http://schemas.microsoft.com/office/drawing/2014/main" id="{C5F9DA1B-2875-3D23-7A10-0B9396F202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a:extLst>
              <a:ext uri="{FF2B5EF4-FFF2-40B4-BE49-F238E27FC236}">
                <a16:creationId xmlns:a16="http://schemas.microsoft.com/office/drawing/2014/main" id="{265F0F9B-C191-04CE-88FD-A401F11EA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4B2AC8D4-1446-41FC-0BB6-B52B0A2BD669}"/>
              </a:ext>
            </a:extLst>
          </p:cNvPr>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Marcador de Posição do Rodapé 5">
            <a:extLst>
              <a:ext uri="{FF2B5EF4-FFF2-40B4-BE49-F238E27FC236}">
                <a16:creationId xmlns:a16="http://schemas.microsoft.com/office/drawing/2014/main" id="{7CEC421E-BB24-76E6-15E7-4FF4D5DCCE8A}"/>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87BA57D4-8EFF-93E2-1805-B31892E56123}"/>
              </a:ext>
            </a:extLst>
          </p:cNvPr>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8892196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pt-PT"/>
              <a:t>Clique para editar o estilo de título do Modelo Global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a:xfrm>
            <a:off x="1371600" y="4323845"/>
            <a:ext cx="6400800" cy="365125"/>
          </a:xfrm>
        </p:spPr>
        <p:txBody>
          <a:bodyPr/>
          <a:lstStyle/>
          <a:p>
            <a:endParaRPr lang="pt-PT"/>
          </a:p>
        </p:txBody>
      </p:sp>
      <p:sp>
        <p:nvSpPr>
          <p:cNvPr id="6" name="Slide Number Placeholder 5"/>
          <p:cNvSpPr>
            <a:spLocks noGrp="1"/>
          </p:cNvSpPr>
          <p:nvPr>
            <p:ph type="sldNum" sz="quarter" idx="12"/>
          </p:nvPr>
        </p:nvSpPr>
        <p:spPr>
          <a:xfrm>
            <a:off x="8077200" y="1430866"/>
            <a:ext cx="2743200" cy="365125"/>
          </a:xfrm>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5946799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10471500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11"/>
          </p:nvPr>
        </p:nvSpPr>
        <p:spPr>
          <a:xfrm>
            <a:off x="685800" y="381001"/>
            <a:ext cx="6991492" cy="364065"/>
          </a:xfrm>
        </p:spPr>
        <p:txBody>
          <a:bodyPr/>
          <a:lstStyle/>
          <a:p>
            <a:endParaRPr lang="pt-PT"/>
          </a:p>
        </p:txBody>
      </p:sp>
      <p:sp>
        <p:nvSpPr>
          <p:cNvPr id="6" name="Slide Number Placeholder 5"/>
          <p:cNvSpPr>
            <a:spLocks noGrp="1"/>
          </p:cNvSpPr>
          <p:nvPr>
            <p:ph type="sldNum" sz="quarter" idx="12"/>
          </p:nvPr>
        </p:nvSpPr>
        <p:spPr>
          <a:xfrm>
            <a:off x="10862452" y="381000"/>
            <a:ext cx="643748" cy="365125"/>
          </a:xfrm>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108850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87604634"/>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685800" y="3132666"/>
            <a:ext cx="5311775" cy="3086019"/>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172200" y="3132666"/>
            <a:ext cx="5334000" cy="3086019"/>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0F8E0159-02D4-43C0-BDBE-98C3DD23C157}" type="datetimeFigureOut">
              <a:rPr lang="pt-PT" smtClean="0"/>
              <a:t>25/01/2024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756564665"/>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0F8E0159-02D4-43C0-BDBE-98C3DD23C157}" type="datetimeFigureOut">
              <a:rPr lang="pt-PT" smtClean="0"/>
              <a:t>25/01/2024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71021751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8E0159-02D4-43C0-BDBE-98C3DD23C157}" type="datetimeFigureOut">
              <a:rPr lang="pt-PT" smtClean="0"/>
              <a:t>25/01/2024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8149449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pt-PT"/>
              <a:t>Clique para editar o estilo de título do Modelo Global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3366226880"/>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16093733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Fotografia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0F8E0159-02D4-43C0-BDBE-98C3DD23C157}" type="datetimeFigureOut">
              <a:rPr lang="pt-PT" smtClean="0"/>
              <a:t>25/01/2024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BFBDD2CA-2C51-4982-99F4-33F45A851DCD}" type="slidenum">
              <a:rPr lang="pt-PT" smtClean="0"/>
              <a:t>‹nº›</a:t>
            </a:fld>
            <a:endParaRPr lang="pt-PT"/>
          </a:p>
        </p:txBody>
      </p:sp>
    </p:spTree>
    <p:extLst>
      <p:ext uri="{BB962C8B-B14F-4D97-AF65-F5344CB8AC3E}">
        <p14:creationId xmlns:p14="http://schemas.microsoft.com/office/powerpoint/2010/main" val="2290699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6.jp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8.pn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theme" Target="../theme/theme8.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19" Type="http://schemas.openxmlformats.org/officeDocument/2006/relationships/image" Target="../media/image10.png"/><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B0FB6248-3457-8934-0984-90BE644D88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30DE7D3B-EC51-7BF4-EF93-49403EBE4D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6C2F8FBD-6DEB-F0B6-104A-914FF5A52F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8E0159-02D4-43C0-BDBE-98C3DD23C157}" type="datetimeFigureOut">
              <a:rPr lang="pt-PT" smtClean="0"/>
              <a:t>25/01/2024</a:t>
            </a:fld>
            <a:endParaRPr lang="pt-PT"/>
          </a:p>
        </p:txBody>
      </p:sp>
      <p:sp>
        <p:nvSpPr>
          <p:cNvPr id="5" name="Marcador de Posição do Rodapé 4">
            <a:extLst>
              <a:ext uri="{FF2B5EF4-FFF2-40B4-BE49-F238E27FC236}">
                <a16:creationId xmlns:a16="http://schemas.microsoft.com/office/drawing/2014/main" id="{5B35D031-EDDC-29E5-7AA4-5380355987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a:extLst>
              <a:ext uri="{FF2B5EF4-FFF2-40B4-BE49-F238E27FC236}">
                <a16:creationId xmlns:a16="http://schemas.microsoft.com/office/drawing/2014/main" id="{8682F3C5-DBB6-98F3-29D2-1C017A156B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DD2CA-2C51-4982-99F4-33F45A851DCD}" type="slidenum">
              <a:rPr lang="pt-PT" smtClean="0"/>
              <a:t>‹nº›</a:t>
            </a:fld>
            <a:endParaRPr lang="pt-PT"/>
          </a:p>
        </p:txBody>
      </p:sp>
    </p:spTree>
    <p:extLst>
      <p:ext uri="{BB962C8B-B14F-4D97-AF65-F5344CB8AC3E}">
        <p14:creationId xmlns:p14="http://schemas.microsoft.com/office/powerpoint/2010/main" val="185464200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pt-PT"/>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FBDD2CA-2C51-4982-99F4-33F45A851DCD}" type="slidenum">
              <a:rPr lang="pt-PT" smtClean="0"/>
              <a:t>‹nº›</a:t>
            </a:fld>
            <a:endParaRPr lang="pt-PT"/>
          </a:p>
        </p:txBody>
      </p:sp>
    </p:spTree>
    <p:extLst>
      <p:ext uri="{BB962C8B-B14F-4D97-AF65-F5344CB8AC3E}">
        <p14:creationId xmlns:p14="http://schemas.microsoft.com/office/powerpoint/2010/main" val="2763857673"/>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t-PT"/>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BFBDD2CA-2C51-4982-99F4-33F45A851DCD}" type="slidenum">
              <a:rPr lang="pt-PT" smtClean="0"/>
              <a:t>‹nº›</a:t>
            </a:fld>
            <a:endParaRPr lang="pt-PT"/>
          </a:p>
        </p:txBody>
      </p:sp>
    </p:spTree>
    <p:extLst>
      <p:ext uri="{BB962C8B-B14F-4D97-AF65-F5344CB8AC3E}">
        <p14:creationId xmlns:p14="http://schemas.microsoft.com/office/powerpoint/2010/main" val="389104171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pt-PT"/>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BFBDD2CA-2C51-4982-99F4-33F45A851DCD}" type="slidenum">
              <a:rPr lang="pt-PT" smtClean="0"/>
              <a:t>‹nº›</a:t>
            </a:fld>
            <a:endParaRPr lang="pt-PT"/>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4575562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FBDD2CA-2C51-4982-99F4-33F45A851DCD}" type="slidenum">
              <a:rPr lang="pt-PT" smtClean="0"/>
              <a:t>‹nº›</a:t>
            </a:fld>
            <a:endParaRPr lang="pt-P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256324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pt-PT"/>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FBDD2CA-2C51-4982-99F4-33F45A851DCD}" type="slidenum">
              <a:rPr lang="pt-PT" smtClean="0"/>
              <a:t>‹nº›</a:t>
            </a:fld>
            <a:endParaRPr lang="pt-PT"/>
          </a:p>
        </p:txBody>
      </p:sp>
    </p:spTree>
    <p:extLst>
      <p:ext uri="{BB962C8B-B14F-4D97-AF65-F5344CB8AC3E}">
        <p14:creationId xmlns:p14="http://schemas.microsoft.com/office/powerpoint/2010/main" val="1793579939"/>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BFBDD2CA-2C51-4982-99F4-33F45A851DCD}" type="slidenum">
              <a:rPr lang="pt-PT" smtClean="0"/>
              <a:t>‹nº›</a:t>
            </a:fld>
            <a:endParaRPr lang="pt-PT"/>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2461920"/>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F8E0159-02D4-43C0-BDBE-98C3DD23C157}" type="datetimeFigureOut">
              <a:rPr lang="pt-PT" smtClean="0"/>
              <a:t>25/01/2024</a:t>
            </a:fld>
            <a:endParaRPr lang="pt-PT"/>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FBDD2CA-2C51-4982-99F4-33F45A851DCD}" type="slidenum">
              <a:rPr lang="pt-PT" smtClean="0"/>
              <a:t>‹nº›</a:t>
            </a:fld>
            <a:endParaRPr lang="pt-PT"/>
          </a:p>
        </p:txBody>
      </p:sp>
    </p:spTree>
    <p:extLst>
      <p:ext uri="{BB962C8B-B14F-4D97-AF65-F5344CB8AC3E}">
        <p14:creationId xmlns:p14="http://schemas.microsoft.com/office/powerpoint/2010/main" val="3517653415"/>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0.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1.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2.xml"/><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a:extLst>
              <a:ext uri="{FF2B5EF4-FFF2-40B4-BE49-F238E27FC236}">
                <a16:creationId xmlns:a16="http://schemas.microsoft.com/office/drawing/2014/main" id="{8C8666D1-4FAE-C582-8BBF-6F54E935BA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905855"/>
          </a:xfrm>
          <a:prstGeom prst="rect">
            <a:avLst/>
          </a:prstGeom>
        </p:spPr>
      </p:pic>
    </p:spTree>
    <p:extLst>
      <p:ext uri="{BB962C8B-B14F-4D97-AF65-F5344CB8AC3E}">
        <p14:creationId xmlns:p14="http://schemas.microsoft.com/office/powerpoint/2010/main" val="3515168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bjetivos Estratégicos: o que são, como defini-los e exemplos">
            <a:extLst>
              <a:ext uri="{FF2B5EF4-FFF2-40B4-BE49-F238E27FC236}">
                <a16:creationId xmlns:a16="http://schemas.microsoft.com/office/drawing/2014/main" id="{D04C91C4-897F-B14F-E9A6-D2AD7585F6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553"/>
          <a:stretch/>
        </p:blipFill>
        <p:spPr bwMode="auto">
          <a:xfrm>
            <a:off x="3176337" y="2407"/>
            <a:ext cx="9015663" cy="6855593"/>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8FB36E8B-2F6A-9DB8-3A90-DA2D519527A6}"/>
              </a:ext>
            </a:extLst>
          </p:cNvPr>
          <p:cNvSpPr txBox="1"/>
          <p:nvPr/>
        </p:nvSpPr>
        <p:spPr>
          <a:xfrm>
            <a:off x="1002630" y="885859"/>
            <a:ext cx="8750609" cy="1690976"/>
          </a:xfrm>
          <a:prstGeom prst="rect">
            <a:avLst/>
          </a:prstGeom>
          <a:noFill/>
        </p:spPr>
        <p:txBody>
          <a:bodyPr wrap="square">
            <a:spAutoFit/>
          </a:bodyPr>
          <a:lstStyle/>
          <a:p>
            <a:pPr marL="0" indent="0" algn="just">
              <a:lnSpc>
                <a:spcPct val="200000"/>
              </a:lnSpc>
              <a:spcAft>
                <a:spcPts val="800"/>
              </a:spcAft>
              <a:buNone/>
            </a:pPr>
            <a:r>
              <a:rPr lang="pt-BR" sz="2800" b="1" dirty="0">
                <a:solidFill>
                  <a:srgbClr val="FF0000"/>
                </a:solidFill>
                <a:effectLst/>
                <a:latin typeface="Arial Black" panose="020B0A04020102020204" pitchFamily="34" charset="0"/>
                <a:ea typeface="Calibri" panose="020F0502020204030204" pitchFamily="34" charset="0"/>
                <a:cs typeface="Arial" panose="020B0604020202020204" pitchFamily="34" charset="0"/>
              </a:rPr>
              <a:t>Objetivos gerais</a:t>
            </a:r>
            <a:endParaRPr lang="pt-PT" sz="2800" dirty="0">
              <a:solidFill>
                <a:srgbClr val="FF0000"/>
              </a:solidFill>
              <a:latin typeface="Arial Black" panose="020B0A04020102020204" pitchFamily="34" charset="0"/>
              <a:ea typeface="Calibri" panose="020F0502020204030204" pitchFamily="34" charset="0"/>
              <a:cs typeface="Arial" panose="020B0604020202020204" pitchFamily="34" charset="0"/>
            </a:endParaRPr>
          </a:p>
          <a:p>
            <a:pPr marL="0" indent="0">
              <a:lnSpc>
                <a:spcPct val="120000"/>
              </a:lnSpc>
              <a:spcAft>
                <a:spcPts val="800"/>
              </a:spcAft>
              <a:buNone/>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O objetivo do nosso trabalho é definir a participação da grafite como elemento de intervenção .</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CaixaDeTexto 6">
            <a:extLst>
              <a:ext uri="{FF2B5EF4-FFF2-40B4-BE49-F238E27FC236}">
                <a16:creationId xmlns:a16="http://schemas.microsoft.com/office/drawing/2014/main" id="{78D4F77E-F8EB-356A-BCB6-00A8319B8EEC}"/>
              </a:ext>
            </a:extLst>
          </p:cNvPr>
          <p:cNvSpPr txBox="1"/>
          <p:nvPr/>
        </p:nvSpPr>
        <p:spPr>
          <a:xfrm>
            <a:off x="1002630" y="3061125"/>
            <a:ext cx="9464843" cy="2800767"/>
          </a:xfrm>
          <a:prstGeom prst="rect">
            <a:avLst/>
          </a:prstGeom>
          <a:noFill/>
        </p:spPr>
        <p:txBody>
          <a:bodyPr wrap="square">
            <a:spAutoFit/>
          </a:bodyPr>
          <a:lstStyle/>
          <a:p>
            <a:pPr>
              <a:spcAft>
                <a:spcPts val="800"/>
              </a:spcAft>
            </a:pPr>
            <a:r>
              <a:rPr lang="pt-BR" sz="2800" b="1" dirty="0">
                <a:solidFill>
                  <a:srgbClr val="FF0000"/>
                </a:solidFill>
                <a:effectLst/>
                <a:latin typeface="Arial Black" panose="020B0A04020102020204" pitchFamily="34" charset="0"/>
                <a:ea typeface="Calibri" panose="020F0502020204030204" pitchFamily="34" charset="0"/>
                <a:cs typeface="Arial" panose="020B0604020202020204" pitchFamily="34" charset="0"/>
              </a:rPr>
              <a:t>Objetivos específicos</a:t>
            </a:r>
          </a:p>
          <a:p>
            <a:pPr marL="342900" lvl="0" indent="-342900" algn="just">
              <a:spcAft>
                <a:spcPts val="800"/>
              </a:spcAft>
              <a:buFont typeface="Symbol" panose="05050102010706020507" pitchFamily="18" charset="2"/>
              <a:buChar char=""/>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Mapear a história do Grafite;</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Estabelecer o impactos sociais e culturais do Movimento Grafite;</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Estudar as Interações entre Grafite e Arquitetura Urbana;</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Analisar fatores internos e externos e preconceitos culturais;</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Examinar a Legitimidade Artística do Grafite; e</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800"/>
              </a:spcAft>
              <a:buFont typeface="Symbol" panose="05050102010706020507" pitchFamily="18" charset="2"/>
              <a:buChar char=""/>
            </a:pPr>
            <a:r>
              <a:rPr lang="pt-BR"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Analisar o grafite como instrumento de mensagens sociais.</a:t>
            </a:r>
            <a:endParaRPr lang="pt-P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9341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2000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2087D0B0-EF58-E0CE-82BA-D38771F6BBC9}"/>
              </a:ext>
            </a:extLst>
          </p:cNvPr>
          <p:cNvSpPr txBox="1"/>
          <p:nvPr/>
        </p:nvSpPr>
        <p:spPr>
          <a:xfrm>
            <a:off x="892342" y="1780189"/>
            <a:ext cx="5989721" cy="4298613"/>
          </a:xfrm>
          <a:prstGeom prst="rect">
            <a:avLst/>
          </a:prstGeom>
          <a:noFill/>
        </p:spPr>
        <p:txBody>
          <a:bodyPr wrap="square">
            <a:spAutoFit/>
          </a:bodyPr>
          <a:lstStyle/>
          <a:p>
            <a:pPr indent="450215" algn="just">
              <a:lnSpc>
                <a:spcPct val="150000"/>
              </a:lnSpc>
              <a:spcAft>
                <a:spcPts val="800"/>
              </a:spcAft>
            </a:pPr>
            <a:r>
              <a:rPr lang="pt-BR" sz="1800" b="1" dirty="0">
                <a:effectLst/>
                <a:latin typeface="Arial" panose="020B0604020202020204" pitchFamily="34" charset="0"/>
                <a:ea typeface="Calibri" panose="020F0502020204030204" pitchFamily="34" charset="0"/>
                <a:cs typeface="Arial" panose="020B0604020202020204" pitchFamily="34" charset="0"/>
              </a:rPr>
              <a:t>Para compreender o </a:t>
            </a:r>
            <a:r>
              <a:rPr lang="pt-BR" sz="1800" b="1" dirty="0" err="1">
                <a:effectLst/>
                <a:latin typeface="Arial" panose="020B0604020202020204" pitchFamily="34" charset="0"/>
                <a:ea typeface="Calibri" panose="020F0502020204030204" pitchFamily="34" charset="0"/>
                <a:cs typeface="Arial" panose="020B0604020202020204" pitchFamily="34" charset="0"/>
              </a:rPr>
              <a:t>grafitismo</a:t>
            </a:r>
            <a:r>
              <a:rPr lang="pt-BR" sz="1800" b="1" dirty="0">
                <a:effectLst/>
                <a:latin typeface="Arial" panose="020B0604020202020204" pitchFamily="34" charset="0"/>
                <a:ea typeface="Calibri" panose="020F0502020204030204" pitchFamily="34" charset="0"/>
                <a:cs typeface="Arial" panose="020B0604020202020204" pitchFamily="34" charset="0"/>
              </a:rPr>
              <a:t> em sua complexidade e dinâmica, optou-se por uma abordagem qualitativa, que permite uma análise das experiências e práticas dos atores e comunidades envolvidas.</a:t>
            </a:r>
          </a:p>
          <a:p>
            <a:pPr indent="450215" algn="just">
              <a:lnSpc>
                <a:spcPct val="150000"/>
              </a:lnSpc>
              <a:spcAft>
                <a:spcPts val="800"/>
              </a:spcAft>
            </a:pPr>
            <a:r>
              <a:rPr lang="pt-BR" b="1" dirty="0">
                <a:latin typeface="Arial" panose="020B0604020202020204" pitchFamily="34" charset="0"/>
                <a:ea typeface="Calibri" panose="020F0502020204030204" pitchFamily="34" charset="0"/>
                <a:cs typeface="Arial" panose="020B0604020202020204" pitchFamily="34" charset="0"/>
              </a:rPr>
              <a:t>A metodologia utilizada no artigo foi a de pesquisas em fontes como, revistas, artigos, teses e vídeos a fim de promover uma investigação onde pudéssemos reduzir ao máximo erros ou equívocos sobre a temática.</a:t>
            </a:r>
          </a:p>
        </p:txBody>
      </p:sp>
      <p:sp>
        <p:nvSpPr>
          <p:cNvPr id="10" name="CaixaDeTexto 9">
            <a:extLst>
              <a:ext uri="{FF2B5EF4-FFF2-40B4-BE49-F238E27FC236}">
                <a16:creationId xmlns:a16="http://schemas.microsoft.com/office/drawing/2014/main" id="{431F2301-0D6D-70B9-875E-5D963C03F1EC}"/>
              </a:ext>
            </a:extLst>
          </p:cNvPr>
          <p:cNvSpPr txBox="1"/>
          <p:nvPr/>
        </p:nvSpPr>
        <p:spPr>
          <a:xfrm>
            <a:off x="892342" y="622888"/>
            <a:ext cx="5530514" cy="820417"/>
          </a:xfrm>
          <a:prstGeom prst="rect">
            <a:avLst/>
          </a:prstGeom>
          <a:noFill/>
        </p:spPr>
        <p:txBody>
          <a:bodyPr wrap="square">
            <a:spAutoFit/>
          </a:bodyPr>
          <a:lstStyle/>
          <a:p>
            <a:pPr algn="ctr">
              <a:lnSpc>
                <a:spcPct val="200000"/>
              </a:lnSpc>
              <a:spcAft>
                <a:spcPts val="800"/>
              </a:spcAft>
            </a:pPr>
            <a:r>
              <a:rPr lang="pt-BR"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Metodologia da investigação</a:t>
            </a:r>
            <a:endParaRPr lang="pt-PT"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3074" name="Picture 2" descr="Baixar Vetor De Conjunto De Elementos De Setas De Graffiti">
            <a:extLst>
              <a:ext uri="{FF2B5EF4-FFF2-40B4-BE49-F238E27FC236}">
                <a16:creationId xmlns:a16="http://schemas.microsoft.com/office/drawing/2014/main" id="{F0C7861D-9B78-D0B9-A817-EFC0E3A6EB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322"/>
          <a:stretch/>
        </p:blipFill>
        <p:spPr bwMode="auto">
          <a:xfrm rot="5400000">
            <a:off x="6324570" y="1023614"/>
            <a:ext cx="6419808" cy="473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878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lo grafite de pássaros no prédio | Foto Grátis">
            <a:extLst>
              <a:ext uri="{FF2B5EF4-FFF2-40B4-BE49-F238E27FC236}">
                <a16:creationId xmlns:a16="http://schemas.microsoft.com/office/drawing/2014/main" id="{593EEF4F-1516-A996-31F5-8F4ED6974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0"/>
            <a:ext cx="12153900" cy="649605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61BA3FF6-7E2B-574B-74BA-FC7B7CCEB673}"/>
              </a:ext>
            </a:extLst>
          </p:cNvPr>
          <p:cNvSpPr>
            <a:spLocks noGrp="1"/>
          </p:cNvSpPr>
          <p:nvPr>
            <p:ph type="title"/>
          </p:nvPr>
        </p:nvSpPr>
        <p:spPr>
          <a:xfrm>
            <a:off x="895349" y="3248025"/>
            <a:ext cx="7334251" cy="1325563"/>
          </a:xfrm>
        </p:spPr>
        <p:txBody>
          <a:bodyPr>
            <a:noAutofit/>
          </a:bodyPr>
          <a:lstStyle/>
          <a:p>
            <a:r>
              <a:rPr lang="pt-BR" sz="3200" b="1" dirty="0">
                <a:solidFill>
                  <a:schemeClr val="bg1"/>
                </a:solidFill>
                <a:effectLst/>
                <a:latin typeface="Arial Black" panose="020B0A04020102020204" pitchFamily="34" charset="0"/>
                <a:ea typeface="Calibri" panose="020F0502020204030204" pitchFamily="34" charset="0"/>
              </a:rPr>
              <a:t>Capítulo 2</a:t>
            </a:r>
            <a:br>
              <a:rPr lang="pt-BR" sz="3200" b="1" dirty="0">
                <a:solidFill>
                  <a:schemeClr val="bg1"/>
                </a:solidFill>
                <a:effectLst/>
                <a:latin typeface="Arial Black" panose="020B0A04020102020204" pitchFamily="34" charset="0"/>
                <a:ea typeface="Calibri" panose="020F0502020204030204" pitchFamily="34" charset="0"/>
              </a:rPr>
            </a:br>
            <a:br>
              <a:rPr lang="pt-BR" sz="3200" b="1" dirty="0">
                <a:solidFill>
                  <a:schemeClr val="bg1"/>
                </a:solidFill>
                <a:effectLst/>
                <a:latin typeface="Arial Black" panose="020B0A04020102020204" pitchFamily="34" charset="0"/>
                <a:ea typeface="Calibri" panose="020F0502020204030204" pitchFamily="34" charset="0"/>
              </a:rPr>
            </a:br>
            <a:r>
              <a:rPr lang="pt-BR" sz="4000" b="1" dirty="0" err="1">
                <a:solidFill>
                  <a:schemeClr val="bg1"/>
                </a:solidFill>
                <a:effectLst/>
                <a:latin typeface="Arial Black" panose="020B0A04020102020204" pitchFamily="34" charset="0"/>
                <a:ea typeface="Calibri" panose="020F0502020204030204" pitchFamily="34" charset="0"/>
              </a:rPr>
              <a:t>Grafiti</a:t>
            </a:r>
            <a:r>
              <a:rPr lang="pt-BR" sz="4000" b="1" dirty="0">
                <a:solidFill>
                  <a:schemeClr val="bg1"/>
                </a:solidFill>
                <a:effectLst/>
                <a:latin typeface="Arial Black" panose="020B0A04020102020204" pitchFamily="34" charset="0"/>
                <a:ea typeface="Calibri" panose="020F0502020204030204" pitchFamily="34" charset="0"/>
              </a:rPr>
              <a:t>, arte e sociedade</a:t>
            </a:r>
            <a:endParaRPr lang="pt-PT" sz="4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22830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C41F8B7C-BB07-7078-5CEF-A44D0B08465E}"/>
              </a:ext>
            </a:extLst>
          </p:cNvPr>
          <p:cNvSpPr txBox="1"/>
          <p:nvPr/>
        </p:nvSpPr>
        <p:spPr>
          <a:xfrm>
            <a:off x="2133600" y="1209802"/>
            <a:ext cx="8917242" cy="4438395"/>
          </a:xfrm>
          <a:prstGeom prst="rect">
            <a:avLst/>
          </a:prstGeom>
          <a:noFill/>
        </p:spPr>
        <p:txBody>
          <a:bodyPr wrap="square">
            <a:spAutoFit/>
          </a:bodyPr>
          <a:lstStyle/>
          <a:p>
            <a:pPr>
              <a:lnSpc>
                <a:spcPct val="200000"/>
              </a:lnSpc>
            </a:pPr>
            <a:r>
              <a:rPr lang="pt-BR" b="1" dirty="0">
                <a:solidFill>
                  <a:srgbClr val="FF0000"/>
                </a:solidFill>
                <a:effectLst/>
                <a:latin typeface="Arial" panose="020B0604020202020204" pitchFamily="34" charset="0"/>
                <a:ea typeface="Calibri" panose="020F0502020204030204" pitchFamily="34" charset="0"/>
              </a:rPr>
              <a:t>Examinando as contribuições significativas da literatura sobre as relações entre o </a:t>
            </a:r>
            <a:r>
              <a:rPr lang="pt-BR" b="1" dirty="0" err="1">
                <a:solidFill>
                  <a:srgbClr val="FF0000"/>
                </a:solidFill>
                <a:effectLst/>
                <a:latin typeface="Arial" panose="020B0604020202020204" pitchFamily="34" charset="0"/>
                <a:ea typeface="Calibri" panose="020F0502020204030204" pitchFamily="34" charset="0"/>
              </a:rPr>
              <a:t>grafitismo</a:t>
            </a:r>
            <a:r>
              <a:rPr lang="pt-BR" b="1" dirty="0">
                <a:solidFill>
                  <a:srgbClr val="FF0000"/>
                </a:solidFill>
                <a:effectLst/>
                <a:latin typeface="Arial" panose="020B0604020202020204" pitchFamily="34" charset="0"/>
                <a:ea typeface="Calibri" panose="020F0502020204030204" pitchFamily="34" charset="0"/>
              </a:rPr>
              <a:t> e as dinâmicas sociais, destacamos os avanços e desafios na compreensão desse fenômeno. Com extensa bibliografia onde a temática é abordada, verifica-se que a discussão tem sido pertinente quando </a:t>
            </a:r>
            <a:r>
              <a:rPr lang="pt-BR" b="1" dirty="0" err="1">
                <a:solidFill>
                  <a:srgbClr val="FF0000"/>
                </a:solidFill>
                <a:effectLst/>
                <a:latin typeface="Arial" panose="020B0604020202020204" pitchFamily="34" charset="0"/>
                <a:ea typeface="Calibri" panose="020F0502020204030204" pitchFamily="34" charset="0"/>
              </a:rPr>
              <a:t>referimos-nos</a:t>
            </a:r>
            <a:r>
              <a:rPr lang="pt-BR" b="1" dirty="0">
                <a:solidFill>
                  <a:srgbClr val="FF0000"/>
                </a:solidFill>
                <a:effectLst/>
                <a:latin typeface="Arial" panose="020B0604020202020204" pitchFamily="34" charset="0"/>
                <a:ea typeface="Calibri" panose="020F0502020204030204" pitchFamily="34" charset="0"/>
              </a:rPr>
              <a:t> grafite como movimento artístico-social. Podemos citar </a:t>
            </a:r>
            <a:r>
              <a:rPr lang="pt-BR" b="1" dirty="0" err="1">
                <a:solidFill>
                  <a:srgbClr val="FF0000"/>
                </a:solidFill>
                <a:effectLst/>
                <a:latin typeface="Arial" panose="020B0604020202020204" pitchFamily="34" charset="0"/>
                <a:ea typeface="Calibri" panose="020F0502020204030204" pitchFamily="34" charset="0"/>
              </a:rPr>
              <a:t>Chalfant</a:t>
            </a:r>
            <a:r>
              <a:rPr lang="pt-BR" b="1" dirty="0">
                <a:solidFill>
                  <a:srgbClr val="FF0000"/>
                </a:solidFill>
                <a:effectLst/>
                <a:latin typeface="Arial" panose="020B0604020202020204" pitchFamily="34" charset="0"/>
                <a:ea typeface="Calibri" panose="020F0502020204030204" pitchFamily="34" charset="0"/>
              </a:rPr>
              <a:t> &amp; </a:t>
            </a:r>
            <a:r>
              <a:rPr lang="pt-BR" b="1" dirty="0" err="1">
                <a:solidFill>
                  <a:srgbClr val="FF0000"/>
                </a:solidFill>
                <a:effectLst/>
                <a:latin typeface="Arial" panose="020B0604020202020204" pitchFamily="34" charset="0"/>
                <a:ea typeface="Calibri" panose="020F0502020204030204" pitchFamily="34" charset="0"/>
              </a:rPr>
              <a:t>Prigoff</a:t>
            </a:r>
            <a:r>
              <a:rPr lang="pt-BR" b="1" dirty="0">
                <a:solidFill>
                  <a:srgbClr val="FF0000"/>
                </a:solidFill>
                <a:effectLst/>
                <a:latin typeface="Arial" panose="020B0604020202020204" pitchFamily="34" charset="0"/>
                <a:ea typeface="Calibri" panose="020F0502020204030204" pitchFamily="34" charset="0"/>
              </a:rPr>
              <a:t> em seu livro </a:t>
            </a:r>
            <a:r>
              <a:rPr lang="pt-BR" b="1" dirty="0" err="1">
                <a:solidFill>
                  <a:srgbClr val="FF0000"/>
                </a:solidFill>
                <a:effectLst/>
                <a:latin typeface="Arial" panose="020B0604020202020204" pitchFamily="34" charset="0"/>
                <a:ea typeface="Calibri" panose="020F0502020204030204" pitchFamily="34" charset="0"/>
              </a:rPr>
              <a:t>Spraycan</a:t>
            </a:r>
            <a:r>
              <a:rPr lang="pt-BR" b="1" dirty="0">
                <a:solidFill>
                  <a:srgbClr val="FF0000"/>
                </a:solidFill>
                <a:effectLst/>
                <a:latin typeface="Arial" panose="020B0604020202020204" pitchFamily="34" charset="0"/>
                <a:ea typeface="Calibri" panose="020F0502020204030204" pitchFamily="34" charset="0"/>
              </a:rPr>
              <a:t> </a:t>
            </a:r>
            <a:r>
              <a:rPr lang="pt-BR" b="1" dirty="0" err="1">
                <a:solidFill>
                  <a:srgbClr val="FF0000"/>
                </a:solidFill>
                <a:effectLst/>
                <a:latin typeface="Arial" panose="020B0604020202020204" pitchFamily="34" charset="0"/>
                <a:ea typeface="Calibri" panose="020F0502020204030204" pitchFamily="34" charset="0"/>
              </a:rPr>
              <a:t>Art</a:t>
            </a:r>
            <a:r>
              <a:rPr lang="pt-BR" b="1" dirty="0">
                <a:solidFill>
                  <a:srgbClr val="FF0000"/>
                </a:solidFill>
                <a:effectLst/>
                <a:latin typeface="Arial" panose="020B0604020202020204" pitchFamily="34" charset="0"/>
                <a:ea typeface="Calibri" panose="020F0502020204030204" pitchFamily="34" charset="0"/>
              </a:rPr>
              <a:t> (1987) abordam a fase inicial do </a:t>
            </a:r>
            <a:r>
              <a:rPr lang="pt-BR" b="1" dirty="0" err="1">
                <a:solidFill>
                  <a:srgbClr val="FF0000"/>
                </a:solidFill>
                <a:effectLst/>
                <a:latin typeface="Arial" panose="020B0604020202020204" pitchFamily="34" charset="0"/>
                <a:ea typeface="Calibri" panose="020F0502020204030204" pitchFamily="34" charset="0"/>
              </a:rPr>
              <a:t>Grafitismo</a:t>
            </a:r>
            <a:r>
              <a:rPr lang="pt-BR" b="1" dirty="0">
                <a:solidFill>
                  <a:srgbClr val="FF0000"/>
                </a:solidFill>
                <a:effectLst/>
                <a:latin typeface="Arial" panose="020B0604020202020204" pitchFamily="34" charset="0"/>
                <a:ea typeface="Calibri" panose="020F0502020204030204" pitchFamily="34" charset="0"/>
              </a:rPr>
              <a:t>, relacionando o movimento ao Hip Hop, em New York, entendendo-o como um movimento  de resistência e expressão cultural nas comunidades urbanas.</a:t>
            </a:r>
            <a:endParaRPr lang="pt-BR" b="1"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56260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70249C8-C240-AD76-1B9E-41D635ABD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807E7A8D-7240-44C1-5F93-F564C6C3ED10}"/>
              </a:ext>
            </a:extLst>
          </p:cNvPr>
          <p:cNvSpPr>
            <a:spLocks noGrp="1"/>
          </p:cNvSpPr>
          <p:nvPr>
            <p:ph type="title"/>
          </p:nvPr>
        </p:nvSpPr>
        <p:spPr>
          <a:xfrm>
            <a:off x="7688324" y="4269770"/>
            <a:ext cx="3746025" cy="743075"/>
          </a:xfrm>
        </p:spPr>
        <p:txBody>
          <a:bodyPr>
            <a:normAutofit/>
          </a:bodyPr>
          <a:lstStyle/>
          <a:p>
            <a:pPr algn="r"/>
            <a:r>
              <a:rPr lang="pt-BR" sz="3600" b="1" dirty="0">
                <a:solidFill>
                  <a:srgbClr val="FF0000"/>
                </a:solidFill>
                <a:effectLst/>
                <a:latin typeface="Arial Black" panose="020B0A04020102020204" pitchFamily="34" charset="0"/>
                <a:ea typeface="Calibri" panose="020F0502020204030204" pitchFamily="34" charset="0"/>
              </a:rPr>
              <a:t>Capítulo 3</a:t>
            </a:r>
            <a:endParaRPr lang="pt-PT" dirty="0">
              <a:solidFill>
                <a:srgbClr val="FF0000"/>
              </a:solidFill>
            </a:endParaRPr>
          </a:p>
        </p:txBody>
      </p:sp>
      <p:sp>
        <p:nvSpPr>
          <p:cNvPr id="7" name="CaixaDeTexto 6">
            <a:extLst>
              <a:ext uri="{FF2B5EF4-FFF2-40B4-BE49-F238E27FC236}">
                <a16:creationId xmlns:a16="http://schemas.microsoft.com/office/drawing/2014/main" id="{A5414D5D-EBE2-CD13-F4EB-9F4D264D67A7}"/>
              </a:ext>
            </a:extLst>
          </p:cNvPr>
          <p:cNvSpPr txBox="1"/>
          <p:nvPr/>
        </p:nvSpPr>
        <p:spPr>
          <a:xfrm>
            <a:off x="2391277" y="5395711"/>
            <a:ext cx="9800723" cy="707886"/>
          </a:xfrm>
          <a:prstGeom prst="rect">
            <a:avLst/>
          </a:prstGeom>
          <a:noFill/>
        </p:spPr>
        <p:txBody>
          <a:bodyPr wrap="square">
            <a:spAutoFit/>
          </a:bodyPr>
          <a:lstStyle/>
          <a:p>
            <a:pPr algn="ctr"/>
            <a:r>
              <a:rPr lang="pt-BR" sz="4000" b="1" dirty="0">
                <a:solidFill>
                  <a:srgbClr val="FF0000"/>
                </a:solidFill>
                <a:effectLst/>
                <a:latin typeface="Arial Black" panose="020B0A04020102020204" pitchFamily="34" charset="0"/>
                <a:ea typeface="Calibri" panose="020F0502020204030204" pitchFamily="34" charset="0"/>
              </a:rPr>
              <a:t>Grafite – uma visão sociológica</a:t>
            </a:r>
            <a:endParaRPr lang="pt-PT" sz="4000" dirty="0">
              <a:solidFill>
                <a:srgbClr val="FF0000"/>
              </a:solidFill>
            </a:endParaRPr>
          </a:p>
        </p:txBody>
      </p:sp>
    </p:spTree>
    <p:extLst>
      <p:ext uri="{BB962C8B-B14F-4D97-AF65-F5344CB8AC3E}">
        <p14:creationId xmlns:p14="http://schemas.microsoft.com/office/powerpoint/2010/main" val="689610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7B44CC37-6C97-8306-F7DF-671C31713608}"/>
              </a:ext>
            </a:extLst>
          </p:cNvPr>
          <p:cNvSpPr txBox="1"/>
          <p:nvPr/>
        </p:nvSpPr>
        <p:spPr>
          <a:xfrm>
            <a:off x="1206624" y="376882"/>
            <a:ext cx="10608489" cy="3052118"/>
          </a:xfrm>
          <a:prstGeom prst="rect">
            <a:avLst/>
          </a:prstGeom>
          <a:noFill/>
        </p:spPr>
        <p:txBody>
          <a:bodyPr wrap="square">
            <a:spAutoFit/>
          </a:bodyPr>
          <a:lstStyle/>
          <a:p>
            <a:pPr>
              <a:lnSpc>
                <a:spcPct val="150000"/>
              </a:lnSpc>
              <a:spcAft>
                <a:spcPts val="800"/>
              </a:spcAft>
            </a:pP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Mostrando-se puramente uma manifestação popular, longe das academias, escolas, conceitos acadêmicos e técnicos, o </a:t>
            </a:r>
            <a:r>
              <a:rPr lang="pt-BR"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grafitismo</a:t>
            </a: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nasceu e cresceu no mais puro sentimento </a:t>
            </a:r>
            <a:r>
              <a:rPr lang="pt-BR"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artistico</a:t>
            </a: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expressivo, sem a preocupação com as normas cultas da arte. </a:t>
            </a:r>
          </a:p>
          <a:p>
            <a:pPr>
              <a:lnSpc>
                <a:spcPct val="150000"/>
              </a:lnSpc>
              <a:spcAft>
                <a:spcPts val="800"/>
              </a:spcAft>
            </a:pP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O </a:t>
            </a:r>
            <a:r>
              <a:rPr lang="pt-BR"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Grafitismo</a:t>
            </a: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teve sua origem na </a:t>
            </a:r>
            <a:r>
              <a:rPr lang="pt-BR"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longuínqua</a:t>
            </a: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Arte Rupestre, passando pela Arte Antiga, Afrescos, Pichação, Spray </a:t>
            </a:r>
            <a:r>
              <a:rPr lang="pt-BR"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Art</a:t>
            </a: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e o atual 3D Street Art. Desde os tempos mais remotos da </a:t>
            </a:r>
            <a:r>
              <a:rPr lang="pt-BR"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préhistória</a:t>
            </a:r>
            <a:r>
              <a:rPr lang="pt-BR"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o homem tem manifestado seu desejo de transmitir sua cultura, arte, religião à seus descendentes e usou como recurso em diversas ocasiões a pintura</a:t>
            </a:r>
            <a:endParaRPr lang="pt-PT"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026" name="Picture 2" descr="Arte rupestre: o que é, tipos, objetivos - História do Mundo">
            <a:extLst>
              <a:ext uri="{FF2B5EF4-FFF2-40B4-BE49-F238E27FC236}">
                <a16:creationId xmlns:a16="http://schemas.microsoft.com/office/drawing/2014/main" id="{FA5608F8-493D-38C5-F244-520ECCAD83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553" y="3640101"/>
            <a:ext cx="8558632" cy="286758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749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uro de concreto velho, textura natural. sombras claras de fundo ...">
            <a:extLst>
              <a:ext uri="{FF2B5EF4-FFF2-40B4-BE49-F238E27FC236}">
                <a16:creationId xmlns:a16="http://schemas.microsoft.com/office/drawing/2014/main" id="{B1BE5266-2654-085A-B503-5E783E2AEA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4" y="15240"/>
            <a:ext cx="12219214" cy="6842760"/>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B8A3817D-0947-35E8-C1DF-DA118AA58954}"/>
              </a:ext>
            </a:extLst>
          </p:cNvPr>
          <p:cNvSpPr txBox="1"/>
          <p:nvPr/>
        </p:nvSpPr>
        <p:spPr>
          <a:xfrm>
            <a:off x="705850" y="4620126"/>
            <a:ext cx="10780295" cy="1703030"/>
          </a:xfrm>
          <a:prstGeom prst="rect">
            <a:avLst/>
          </a:prstGeom>
          <a:noFill/>
        </p:spPr>
        <p:txBody>
          <a:bodyPr wrap="square">
            <a:spAutoFit/>
          </a:bodyPr>
          <a:lstStyle/>
          <a:p>
            <a:pPr algn="ctr">
              <a:lnSpc>
                <a:spcPct val="150000"/>
              </a:lnSpc>
            </a:pPr>
            <a:r>
              <a:rPr lang="pt-BR" b="1" dirty="0">
                <a:effectLst/>
                <a:latin typeface="Arial" panose="020B0604020202020204" pitchFamily="34" charset="0"/>
                <a:ea typeface="Calibri" panose="020F0502020204030204" pitchFamily="34" charset="0"/>
              </a:rPr>
              <a:t>Assim como toda arte popular, o </a:t>
            </a:r>
            <a:r>
              <a:rPr lang="pt-BR" b="1" dirty="0" err="1">
                <a:effectLst/>
                <a:latin typeface="Arial" panose="020B0604020202020204" pitchFamily="34" charset="0"/>
                <a:ea typeface="Calibri" panose="020F0502020204030204" pitchFamily="34" charset="0"/>
              </a:rPr>
              <a:t>grafitismo</a:t>
            </a:r>
            <a:r>
              <a:rPr lang="pt-BR" b="1" dirty="0">
                <a:effectLst/>
                <a:latin typeface="Arial" panose="020B0604020202020204" pitchFamily="34" charset="0"/>
                <a:ea typeface="Calibri" panose="020F0502020204030204" pitchFamily="34" charset="0"/>
              </a:rPr>
              <a:t> até hoje é usado como instrumento político  no Brasil e no mundo. Manifestações de protesto e insatisfação lançam mão do </a:t>
            </a:r>
            <a:r>
              <a:rPr lang="pt-BR" b="1" dirty="0" err="1">
                <a:effectLst/>
                <a:latin typeface="Arial" panose="020B0604020202020204" pitchFamily="34" charset="0"/>
                <a:ea typeface="Calibri" panose="020F0502020204030204" pitchFamily="34" charset="0"/>
              </a:rPr>
              <a:t>grafitismo</a:t>
            </a:r>
            <a:r>
              <a:rPr lang="pt-BR" b="1" dirty="0">
                <a:effectLst/>
                <a:latin typeface="Arial" panose="020B0604020202020204" pitchFamily="34" charset="0"/>
                <a:ea typeface="Calibri" panose="020F0502020204030204" pitchFamily="34" charset="0"/>
              </a:rPr>
              <a:t> para expressar suas indignações. </a:t>
            </a:r>
            <a:r>
              <a:rPr lang="pt-BR" b="1" dirty="0" err="1">
                <a:effectLst/>
                <a:latin typeface="Arial" panose="020B0604020202020204" pitchFamily="34" charset="0"/>
                <a:ea typeface="Calibri" panose="020F0502020204030204" pitchFamily="34" charset="0"/>
              </a:rPr>
              <a:t>Idéias</a:t>
            </a:r>
            <a:r>
              <a:rPr lang="pt-BR" b="1" dirty="0">
                <a:effectLst/>
                <a:latin typeface="Arial" panose="020B0604020202020204" pitchFamily="34" charset="0"/>
                <a:ea typeface="Calibri" panose="020F0502020204030204" pitchFamily="34" charset="0"/>
              </a:rPr>
              <a:t> e posições são estampadas em paredes e monumentos o tempo todo com frases de desagrado por parte deste muitas pessoas</a:t>
            </a:r>
          </a:p>
        </p:txBody>
      </p:sp>
      <p:sp>
        <p:nvSpPr>
          <p:cNvPr id="3" name="CaixaDeTexto 2">
            <a:extLst>
              <a:ext uri="{FF2B5EF4-FFF2-40B4-BE49-F238E27FC236}">
                <a16:creationId xmlns:a16="http://schemas.microsoft.com/office/drawing/2014/main" id="{5E441DCC-1D1F-73B2-88C3-3E63C376649E}"/>
              </a:ext>
            </a:extLst>
          </p:cNvPr>
          <p:cNvSpPr txBox="1"/>
          <p:nvPr/>
        </p:nvSpPr>
        <p:spPr>
          <a:xfrm>
            <a:off x="1219198" y="910649"/>
            <a:ext cx="9753600" cy="577850"/>
          </a:xfrm>
          <a:prstGeom prst="rect">
            <a:avLst/>
          </a:prstGeom>
          <a:noFill/>
        </p:spPr>
        <p:txBody>
          <a:bodyPr wrap="square">
            <a:spAutoFit/>
          </a:bodyPr>
          <a:lstStyle/>
          <a:p>
            <a:pPr algn="ctr">
              <a:lnSpc>
                <a:spcPct val="150000"/>
              </a:lnSpc>
            </a:pPr>
            <a:r>
              <a:rPr lang="pt-BR" sz="2400" b="1" dirty="0" err="1">
                <a:solidFill>
                  <a:srgbClr val="FF0000"/>
                </a:solidFill>
                <a:effectLst/>
                <a:latin typeface="Arial" panose="020B0604020202020204" pitchFamily="34" charset="0"/>
                <a:ea typeface="Calibri" panose="020F0502020204030204" pitchFamily="34" charset="0"/>
              </a:rPr>
              <a:t>Grafitismo</a:t>
            </a:r>
            <a:r>
              <a:rPr lang="pt-BR" sz="2400" b="1" dirty="0">
                <a:solidFill>
                  <a:srgbClr val="FF0000"/>
                </a:solidFill>
                <a:effectLst/>
                <a:latin typeface="Arial" panose="020B0604020202020204" pitchFamily="34" charset="0"/>
                <a:ea typeface="Calibri" panose="020F0502020204030204" pitchFamily="34" charset="0"/>
              </a:rPr>
              <a:t> como instrumento político no Brasil e no mundo</a:t>
            </a:r>
          </a:p>
        </p:txBody>
      </p:sp>
      <p:pic>
        <p:nvPicPr>
          <p:cNvPr id="7" name="Imagem 6">
            <a:extLst>
              <a:ext uri="{FF2B5EF4-FFF2-40B4-BE49-F238E27FC236}">
                <a16:creationId xmlns:a16="http://schemas.microsoft.com/office/drawing/2014/main" id="{13C1B36E-FBD5-D72D-D0C7-B961B29B4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98" y="1706525"/>
            <a:ext cx="9753600" cy="2695575"/>
          </a:xfrm>
          <a:prstGeom prst="rect">
            <a:avLst/>
          </a:prstGeom>
        </p:spPr>
      </p:pic>
    </p:spTree>
    <p:extLst>
      <p:ext uri="{BB962C8B-B14F-4D97-AF65-F5344CB8AC3E}">
        <p14:creationId xmlns:p14="http://schemas.microsoft.com/office/powerpoint/2010/main" val="930787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B801D2E0-26D9-AAD9-842B-D410FADDEAAC}"/>
              </a:ext>
            </a:extLst>
          </p:cNvPr>
          <p:cNvSpPr txBox="1"/>
          <p:nvPr/>
        </p:nvSpPr>
        <p:spPr>
          <a:xfrm>
            <a:off x="1249218" y="907797"/>
            <a:ext cx="10190808" cy="5042406"/>
          </a:xfrm>
          <a:prstGeom prst="rect">
            <a:avLst/>
          </a:prstGeom>
          <a:noFill/>
        </p:spPr>
        <p:txBody>
          <a:bodyPr wrap="square">
            <a:spAutoFit/>
          </a:bodyPr>
          <a:lstStyle/>
          <a:p>
            <a:r>
              <a:rPr lang="pt-BR" sz="2800" b="1" dirty="0">
                <a:solidFill>
                  <a:srgbClr val="FF0000"/>
                </a:solidFill>
                <a:effectLst/>
                <a:latin typeface="Arial" panose="020B0604020202020204" pitchFamily="34" charset="0"/>
                <a:ea typeface="Calibri" panose="020F0502020204030204" pitchFamily="34" charset="0"/>
              </a:rPr>
              <a:t>Impactos na educação</a:t>
            </a:r>
          </a:p>
          <a:p>
            <a:pPr>
              <a:lnSpc>
                <a:spcPct val="150000"/>
              </a:lnSpc>
            </a:pPr>
            <a:endParaRPr lang="pt-BR" sz="1800" b="1" dirty="0">
              <a:effectLst/>
              <a:latin typeface="Arial" panose="020B0604020202020204" pitchFamily="34" charset="0"/>
              <a:ea typeface="Calibri" panose="020F0502020204030204" pitchFamily="34" charset="0"/>
            </a:endParaRPr>
          </a:p>
          <a:p>
            <a:pPr>
              <a:lnSpc>
                <a:spcPct val="150000"/>
              </a:lnSpc>
            </a:pPr>
            <a:r>
              <a:rPr lang="pt-BR" sz="1800" b="1" dirty="0">
                <a:effectLst/>
                <a:latin typeface="Arial" panose="020B0604020202020204" pitchFamily="34" charset="0"/>
                <a:ea typeface="Calibri" panose="020F0502020204030204" pitchFamily="34" charset="0"/>
              </a:rPr>
              <a:t>Segundo psicólogos, pesquisas comprovam que as pessoas se tornam mais desobedientes em ambientes atormentado por lixo e poluição visual. Com isso a pichação contribuiu até mesmo para uma sociedade mais agressiva. Eles podem ser tentados a transgressão, quedas, e até mesmo ao roubo se percebem pelo seu ambiente que não há problema em quebrar as regras, quando por exemplo as pichação são flagrantemente ignoradas pela comunidade local.</a:t>
            </a:r>
          </a:p>
          <a:p>
            <a:pPr>
              <a:lnSpc>
                <a:spcPct val="150000"/>
              </a:lnSpc>
            </a:pPr>
            <a:endParaRPr lang="pt-BR" b="1" dirty="0">
              <a:latin typeface="Arial" panose="020B0604020202020204" pitchFamily="34" charset="0"/>
              <a:ea typeface="Calibri" panose="020F0502020204030204" pitchFamily="34" charset="0"/>
            </a:endParaRPr>
          </a:p>
          <a:p>
            <a:pPr>
              <a:lnSpc>
                <a:spcPct val="150000"/>
              </a:lnSpc>
            </a:pPr>
            <a:r>
              <a:rPr lang="pt-BR" sz="1800" b="1" dirty="0">
                <a:effectLst/>
                <a:latin typeface="Arial" panose="020B0604020202020204" pitchFamily="34" charset="0"/>
                <a:ea typeface="Calibri" panose="020F0502020204030204" pitchFamily="34" charset="0"/>
              </a:rPr>
              <a:t>Desta forma surgiram cursos e o </a:t>
            </a:r>
            <a:r>
              <a:rPr lang="pt-BR" sz="1800" b="1" dirty="0" err="1">
                <a:effectLst/>
                <a:latin typeface="Arial" panose="020B0604020202020204" pitchFamily="34" charset="0"/>
                <a:ea typeface="Calibri" panose="020F0502020204030204" pitchFamily="34" charset="0"/>
              </a:rPr>
              <a:t>grafitismo</a:t>
            </a:r>
            <a:r>
              <a:rPr lang="pt-BR" sz="1800" b="1" dirty="0">
                <a:effectLst/>
                <a:latin typeface="Arial" panose="020B0604020202020204" pitchFamily="34" charset="0"/>
                <a:ea typeface="Calibri" panose="020F0502020204030204" pitchFamily="34" charset="0"/>
              </a:rPr>
              <a:t> conta hoje com diversas oficinas em vários programas sociais em escolas e comunidades onde os jovens podem aprender os segredos e técnicas desta arte que tem crescido cada dia mais.</a:t>
            </a:r>
          </a:p>
        </p:txBody>
      </p:sp>
    </p:spTree>
    <p:extLst>
      <p:ext uri="{BB962C8B-B14F-4D97-AF65-F5344CB8AC3E}">
        <p14:creationId xmlns:p14="http://schemas.microsoft.com/office/powerpoint/2010/main" val="3920390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E4C0D4EC-2578-CBA3-EA0C-4436C93043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042" y="16428"/>
            <a:ext cx="9160041" cy="6861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863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8DED238A-8433-DC65-BA83-1DC99DA245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7949"/>
            <a:ext cx="12192000" cy="7955508"/>
          </a:xfrm>
          <a:prstGeom prst="rect">
            <a:avLst/>
          </a:prstGeom>
        </p:spPr>
      </p:pic>
      <p:sp>
        <p:nvSpPr>
          <p:cNvPr id="5" name="CaixaDeTexto 4">
            <a:extLst>
              <a:ext uri="{FF2B5EF4-FFF2-40B4-BE49-F238E27FC236}">
                <a16:creationId xmlns:a16="http://schemas.microsoft.com/office/drawing/2014/main" id="{231BEA2B-CFF2-3870-B95F-C239D7C1ED81}"/>
              </a:ext>
            </a:extLst>
          </p:cNvPr>
          <p:cNvSpPr txBox="1"/>
          <p:nvPr/>
        </p:nvSpPr>
        <p:spPr>
          <a:xfrm>
            <a:off x="1957137" y="1042840"/>
            <a:ext cx="6096000" cy="584775"/>
          </a:xfrm>
          <a:prstGeom prst="rect">
            <a:avLst/>
          </a:prstGeom>
          <a:noFill/>
        </p:spPr>
        <p:txBody>
          <a:bodyPr wrap="square">
            <a:spAutoFit/>
          </a:bodyPr>
          <a:lstStyle/>
          <a:p>
            <a:pPr algn="just">
              <a:spcAft>
                <a:spcPts val="800"/>
              </a:spcAft>
            </a:pPr>
            <a:r>
              <a:rPr lang="pt-BR" sz="3200" b="1" dirty="0">
                <a:solidFill>
                  <a:srgbClr val="FF0000"/>
                </a:solidFill>
                <a:effectLst/>
                <a:latin typeface="Arial" panose="020B0604020202020204" pitchFamily="34" charset="0"/>
                <a:ea typeface="Calibri" panose="020F0502020204030204" pitchFamily="34" charset="0"/>
              </a:rPr>
              <a:t>Considerações finais</a:t>
            </a:r>
            <a:endParaRPr lang="pt-PT" sz="3200" dirty="0">
              <a:solidFill>
                <a:srgbClr val="FF0000"/>
              </a:solidFill>
              <a:effectLst/>
              <a:latin typeface="Calibri" panose="020F0502020204030204" pitchFamily="34" charset="0"/>
              <a:ea typeface="Calibri" panose="020F0502020204030204" pitchFamily="34" charset="0"/>
            </a:endParaRPr>
          </a:p>
        </p:txBody>
      </p:sp>
      <p:sp>
        <p:nvSpPr>
          <p:cNvPr id="9" name="CaixaDeTexto 8">
            <a:extLst>
              <a:ext uri="{FF2B5EF4-FFF2-40B4-BE49-F238E27FC236}">
                <a16:creationId xmlns:a16="http://schemas.microsoft.com/office/drawing/2014/main" id="{25D1AE21-370B-35DB-9660-752538E53E32}"/>
              </a:ext>
            </a:extLst>
          </p:cNvPr>
          <p:cNvSpPr txBox="1"/>
          <p:nvPr/>
        </p:nvSpPr>
        <p:spPr>
          <a:xfrm>
            <a:off x="1957137" y="1844842"/>
            <a:ext cx="8550442" cy="3883114"/>
          </a:xfrm>
          <a:prstGeom prst="rect">
            <a:avLst/>
          </a:prstGeom>
          <a:noFill/>
        </p:spPr>
        <p:txBody>
          <a:bodyPr wrap="square">
            <a:spAutoFit/>
          </a:bodyPr>
          <a:lstStyle/>
          <a:p>
            <a:pPr indent="450215" algn="just">
              <a:lnSpc>
                <a:spcPct val="150000"/>
              </a:lnSpc>
              <a:spcAft>
                <a:spcPts val="800"/>
              </a:spcAft>
              <a:tabLst>
                <a:tab pos="925195" algn="l"/>
              </a:tabLst>
            </a:pPr>
            <a:r>
              <a:rPr lang="pt-BR" sz="1800" b="1" dirty="0">
                <a:effectLst/>
                <a:latin typeface="Arial" panose="020B0604020202020204" pitchFamily="34" charset="0"/>
                <a:ea typeface="Calibri" panose="020F0502020204030204" pitchFamily="34" charset="0"/>
                <a:cs typeface="Arial" panose="020B0604020202020204" pitchFamily="34" charset="0"/>
              </a:rPr>
              <a:t>O Grafite teve início com a pichação, entre as classes menos privilegiadas. Com a evolução da pichação para o </a:t>
            </a:r>
            <a:r>
              <a:rPr lang="pt-BR" sz="1800" b="1" dirty="0" err="1">
                <a:effectLst/>
                <a:latin typeface="Arial" panose="020B0604020202020204" pitchFamily="34" charset="0"/>
                <a:ea typeface="Calibri" panose="020F0502020204030204" pitchFamily="34" charset="0"/>
                <a:cs typeface="Arial" panose="020B0604020202020204" pitchFamily="34" charset="0"/>
              </a:rPr>
              <a:t>grafitismo</a:t>
            </a:r>
            <a:r>
              <a:rPr lang="pt-BR" sz="1800" b="1" dirty="0">
                <a:effectLst/>
                <a:latin typeface="Arial" panose="020B0604020202020204" pitchFamily="34" charset="0"/>
                <a:ea typeface="Calibri" panose="020F0502020204030204" pitchFamily="34" charset="0"/>
                <a:cs typeface="Arial" panose="020B0604020202020204" pitchFamily="34" charset="0"/>
              </a:rPr>
              <a:t> e hoje a 3D ART STREET a sociedade tem aberto portas diariamente para esta manifestação urbana. Seminários, cursos, oficinas, reportagens e documentários tem sido cada vez mais frequentes, em um processo de democratização e divulgação desta arte</a:t>
            </a:r>
            <a:endParaRPr lang="pt-BR" b="1" dirty="0">
              <a:latin typeface="Arial" panose="020B0604020202020204" pitchFamily="34" charset="0"/>
              <a:cs typeface="Arial" panose="020B0604020202020204" pitchFamily="34" charset="0"/>
            </a:endParaRPr>
          </a:p>
          <a:p>
            <a:pPr>
              <a:lnSpc>
                <a:spcPct val="150000"/>
              </a:lnSpc>
            </a:pPr>
            <a:r>
              <a:rPr lang="pt-BR" b="1" dirty="0">
                <a:latin typeface="Arial" panose="020B0604020202020204" pitchFamily="34" charset="0"/>
                <a:cs typeface="Arial" panose="020B0604020202020204" pitchFamily="34" charset="0"/>
              </a:rPr>
              <a:t>A arte do </a:t>
            </a:r>
            <a:r>
              <a:rPr lang="pt-BR" b="1" dirty="0" err="1">
                <a:latin typeface="Arial" panose="020B0604020202020204" pitchFamily="34" charset="0"/>
                <a:cs typeface="Arial" panose="020B0604020202020204" pitchFamily="34" charset="0"/>
              </a:rPr>
              <a:t>grafitismo</a:t>
            </a:r>
            <a:r>
              <a:rPr lang="pt-BR" b="1" dirty="0">
                <a:latin typeface="Arial" panose="020B0604020202020204" pitchFamily="34" charset="0"/>
                <a:cs typeface="Arial" panose="020B0604020202020204" pitchFamily="34" charset="0"/>
              </a:rPr>
              <a:t> deve ser desmistificada para o crescimento da arte e da cultura. Deve ser interpretada de maneira livre de preconceitos, de teorias sociais e artísticas.</a:t>
            </a:r>
          </a:p>
        </p:txBody>
      </p:sp>
    </p:spTree>
    <p:extLst>
      <p:ext uri="{BB962C8B-B14F-4D97-AF65-F5344CB8AC3E}">
        <p14:creationId xmlns:p14="http://schemas.microsoft.com/office/powerpoint/2010/main" val="724770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ainel Festa em Lona Parede Tijolos Rusticos - 200x150 | Elo7">
            <a:extLst>
              <a:ext uri="{FF2B5EF4-FFF2-40B4-BE49-F238E27FC236}">
                <a16:creationId xmlns:a16="http://schemas.microsoft.com/office/drawing/2014/main" id="{E54AAE32-91AC-B0CF-BCC4-61DBD25CB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831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Palavra Importante No Graffiti">
            <a:extLst>
              <a:ext uri="{FF2B5EF4-FFF2-40B4-BE49-F238E27FC236}">
                <a16:creationId xmlns:a16="http://schemas.microsoft.com/office/drawing/2014/main" id="{AA0FF33B-EB87-C8E1-4FF1-6CE0761CE5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993" b="19268"/>
          <a:stretch/>
        </p:blipFill>
        <p:spPr bwMode="auto">
          <a:xfrm>
            <a:off x="1401097" y="1162181"/>
            <a:ext cx="9527456" cy="3454064"/>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a:extLst>
              <a:ext uri="{FF2B5EF4-FFF2-40B4-BE49-F238E27FC236}">
                <a16:creationId xmlns:a16="http://schemas.microsoft.com/office/drawing/2014/main" id="{61051ACB-C25D-CDC2-31A0-4266E7B14AD6}"/>
              </a:ext>
            </a:extLst>
          </p:cNvPr>
          <p:cNvSpPr/>
          <p:nvPr/>
        </p:nvSpPr>
        <p:spPr>
          <a:xfrm>
            <a:off x="10545097" y="377682"/>
            <a:ext cx="1646903" cy="401416"/>
          </a:xfrm>
          <a:prstGeom prst="rect">
            <a:avLst/>
          </a:prstGeom>
          <a:solidFill>
            <a:schemeClr val="accent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CaixaDeTexto 7">
            <a:extLst>
              <a:ext uri="{FF2B5EF4-FFF2-40B4-BE49-F238E27FC236}">
                <a16:creationId xmlns:a16="http://schemas.microsoft.com/office/drawing/2014/main" id="{D165D186-B23D-1E30-E142-8A4A575AAD38}"/>
              </a:ext>
            </a:extLst>
          </p:cNvPr>
          <p:cNvSpPr txBox="1"/>
          <p:nvPr/>
        </p:nvSpPr>
        <p:spPr>
          <a:xfrm>
            <a:off x="10412363" y="395018"/>
            <a:ext cx="1172108" cy="369332"/>
          </a:xfrm>
          <a:prstGeom prst="rect">
            <a:avLst/>
          </a:prstGeom>
          <a:noFill/>
        </p:spPr>
        <p:txBody>
          <a:bodyPr wrap="square" rtlCol="0">
            <a:spAutoFit/>
          </a:bodyPr>
          <a:lstStyle/>
          <a:p>
            <a:pPr algn="r"/>
            <a:r>
              <a:rPr lang="pt-BR" dirty="0">
                <a:solidFill>
                  <a:srgbClr val="FF0000"/>
                </a:solidFill>
                <a:latin typeface="Arial Black" panose="020B0A04020102020204" pitchFamily="34" charset="0"/>
              </a:rPr>
              <a:t>Artigo</a:t>
            </a:r>
            <a:endParaRPr lang="pt-PT" dirty="0">
              <a:solidFill>
                <a:srgbClr val="FF0000"/>
              </a:solidFill>
              <a:latin typeface="Arial Black" panose="020B0A04020102020204" pitchFamily="34" charset="0"/>
            </a:endParaRPr>
          </a:p>
        </p:txBody>
      </p:sp>
      <p:sp>
        <p:nvSpPr>
          <p:cNvPr id="10" name="CaixaDeTexto 9">
            <a:extLst>
              <a:ext uri="{FF2B5EF4-FFF2-40B4-BE49-F238E27FC236}">
                <a16:creationId xmlns:a16="http://schemas.microsoft.com/office/drawing/2014/main" id="{3F25D986-937F-600D-027D-383CD76AE56C}"/>
              </a:ext>
            </a:extLst>
          </p:cNvPr>
          <p:cNvSpPr txBox="1"/>
          <p:nvPr/>
        </p:nvSpPr>
        <p:spPr>
          <a:xfrm>
            <a:off x="689808" y="5841527"/>
            <a:ext cx="6551649" cy="646331"/>
          </a:xfrm>
          <a:prstGeom prst="rect">
            <a:avLst/>
          </a:prstGeom>
          <a:noFill/>
        </p:spPr>
        <p:txBody>
          <a:bodyPr wrap="square" rtlCol="0">
            <a:spAutoFit/>
          </a:bodyPr>
          <a:lstStyle/>
          <a:p>
            <a:r>
              <a:rPr lang="pt-BR" b="1" dirty="0">
                <a:solidFill>
                  <a:schemeClr val="bg1"/>
                </a:solidFill>
                <a:latin typeface="Arial" panose="020B0604020202020204" pitchFamily="34" charset="0"/>
                <a:cs typeface="Arial" panose="020B0604020202020204" pitchFamily="34" charset="0"/>
              </a:rPr>
              <a:t>Autor: Jamil Abdalla </a:t>
            </a:r>
            <a:r>
              <a:rPr lang="pt-BR" b="1" dirty="0" err="1">
                <a:solidFill>
                  <a:schemeClr val="bg1"/>
                </a:solidFill>
                <a:latin typeface="Arial" panose="020B0604020202020204" pitchFamily="34" charset="0"/>
                <a:cs typeface="Arial" panose="020B0604020202020204" pitchFamily="34" charset="0"/>
              </a:rPr>
              <a:t>Auhi</a:t>
            </a:r>
            <a:r>
              <a:rPr lang="pt-BR" b="1" dirty="0">
                <a:solidFill>
                  <a:schemeClr val="bg1"/>
                </a:solidFill>
                <a:latin typeface="Arial" panose="020B0604020202020204" pitchFamily="34" charset="0"/>
                <a:cs typeface="Arial" panose="020B0604020202020204" pitchFamily="34" charset="0"/>
              </a:rPr>
              <a:t>    Al80449</a:t>
            </a:r>
          </a:p>
          <a:p>
            <a:r>
              <a:rPr lang="pt-BR" b="1" dirty="0">
                <a:solidFill>
                  <a:schemeClr val="bg1"/>
                </a:solidFill>
                <a:latin typeface="Arial" panose="020B0604020202020204" pitchFamily="34" charset="0"/>
                <a:cs typeface="Arial" panose="020B0604020202020204" pitchFamily="34" charset="0"/>
              </a:rPr>
              <a:t>Orientadora: </a:t>
            </a:r>
            <a:r>
              <a:rPr lang="pt-BR" b="1" dirty="0" err="1">
                <a:solidFill>
                  <a:schemeClr val="bg1"/>
                </a:solidFill>
                <a:latin typeface="Arial" panose="020B0604020202020204" pitchFamily="34" charset="0"/>
                <a:cs typeface="Arial" panose="020B0604020202020204" pitchFamily="34" charset="0"/>
              </a:rPr>
              <a:t>Prof</a:t>
            </a:r>
            <a:r>
              <a:rPr lang="pt-BR" b="1" dirty="0">
                <a:solidFill>
                  <a:schemeClr val="bg1"/>
                </a:solidFill>
                <a:latin typeface="Arial" panose="020B0604020202020204" pitchFamily="34" charset="0"/>
                <a:cs typeface="Arial" panose="020B0604020202020204" pitchFamily="34" charset="0"/>
              </a:rPr>
              <a:t> ª. </a:t>
            </a:r>
            <a:r>
              <a:rPr lang="pt-BR" b="1" dirty="0" err="1">
                <a:solidFill>
                  <a:schemeClr val="bg1"/>
                </a:solidFill>
                <a:latin typeface="Arial" panose="020B0604020202020204" pitchFamily="34" charset="0"/>
                <a:cs typeface="Arial" panose="020B0604020202020204" pitchFamily="34" charset="0"/>
              </a:rPr>
              <a:t>Dr</a:t>
            </a:r>
            <a:r>
              <a:rPr lang="pt-BR" b="1" dirty="0">
                <a:solidFill>
                  <a:schemeClr val="bg1"/>
                </a:solidFill>
                <a:latin typeface="Arial" panose="020B0604020202020204" pitchFamily="34" charset="0"/>
                <a:cs typeface="Arial" panose="020B0604020202020204" pitchFamily="34" charset="0"/>
              </a:rPr>
              <a:t> ª. Orquídea Maria Moreira Ribeiro</a:t>
            </a:r>
            <a:endParaRPr lang="pt-PT" b="1" dirty="0">
              <a:solidFill>
                <a:schemeClr val="bg1"/>
              </a:solidFill>
              <a:latin typeface="Arial" panose="020B0604020202020204" pitchFamily="34" charset="0"/>
              <a:cs typeface="Arial" panose="020B0604020202020204" pitchFamily="34" charset="0"/>
            </a:endParaRPr>
          </a:p>
        </p:txBody>
      </p:sp>
      <p:sp>
        <p:nvSpPr>
          <p:cNvPr id="3" name="CaixaDeTexto 2">
            <a:extLst>
              <a:ext uri="{FF2B5EF4-FFF2-40B4-BE49-F238E27FC236}">
                <a16:creationId xmlns:a16="http://schemas.microsoft.com/office/drawing/2014/main" id="{5A98D792-B10A-1C6D-0926-74E1D4BBC92B}"/>
              </a:ext>
            </a:extLst>
          </p:cNvPr>
          <p:cNvSpPr txBox="1"/>
          <p:nvPr/>
        </p:nvSpPr>
        <p:spPr>
          <a:xfrm>
            <a:off x="7608619" y="6093650"/>
            <a:ext cx="3893573" cy="369332"/>
          </a:xfrm>
          <a:prstGeom prst="rect">
            <a:avLst/>
          </a:prstGeom>
          <a:noFill/>
        </p:spPr>
        <p:txBody>
          <a:bodyPr wrap="square">
            <a:spAutoFit/>
          </a:bodyPr>
          <a:lstStyle/>
          <a:p>
            <a:pPr algn="r"/>
            <a:r>
              <a:rPr lang="pt-PT" b="1" dirty="0">
                <a:solidFill>
                  <a:schemeClr val="bg1"/>
                </a:solidFill>
                <a:latin typeface="Arial" panose="020B0604020202020204" pitchFamily="34" charset="0"/>
                <a:cs typeface="Arial" panose="020B0604020202020204" pitchFamily="34" charset="0"/>
              </a:rPr>
              <a:t>Cultura, criatividade e inovação</a:t>
            </a:r>
          </a:p>
        </p:txBody>
      </p:sp>
      <p:sp>
        <p:nvSpPr>
          <p:cNvPr id="4" name="CaixaDeTexto 3">
            <a:extLst>
              <a:ext uri="{FF2B5EF4-FFF2-40B4-BE49-F238E27FC236}">
                <a16:creationId xmlns:a16="http://schemas.microsoft.com/office/drawing/2014/main" id="{49B06709-938E-306F-580F-14EC66FE8695}"/>
              </a:ext>
            </a:extLst>
          </p:cNvPr>
          <p:cNvSpPr txBox="1"/>
          <p:nvPr/>
        </p:nvSpPr>
        <p:spPr>
          <a:xfrm>
            <a:off x="1401098" y="4534620"/>
            <a:ext cx="9527456" cy="1200329"/>
          </a:xfrm>
          <a:prstGeom prst="rect">
            <a:avLst/>
          </a:prstGeom>
          <a:noFill/>
        </p:spPr>
        <p:txBody>
          <a:bodyPr wrap="square">
            <a:spAutoFit/>
          </a:bodyPr>
          <a:lstStyle/>
          <a:p>
            <a:pPr algn="ctr">
              <a:spcAft>
                <a:spcPts val="1000"/>
              </a:spcAft>
            </a:pPr>
            <a:r>
              <a:rPr lang="pt-BR" sz="7200" b="1" dirty="0">
                <a:solidFill>
                  <a:srgbClr val="FFC000"/>
                </a:solidFill>
                <a:highlight>
                  <a:srgbClr val="800000"/>
                </a:highlight>
                <a:uFill>
                  <a:solidFill>
                    <a:srgbClr val="000000"/>
                  </a:solidFill>
                </a:uFill>
                <a:latin typeface="Chiller" panose="04020404031007020602" pitchFamily="82" charset="0"/>
                <a:ea typeface="Calibri" panose="020F0502020204030204" pitchFamily="34" charset="0"/>
              </a:rPr>
              <a:t> como movimento social</a:t>
            </a:r>
            <a:r>
              <a:rPr lang="pt-BR" sz="7200" b="1" dirty="0">
                <a:solidFill>
                  <a:srgbClr val="990000"/>
                </a:solidFill>
                <a:highlight>
                  <a:srgbClr val="800000"/>
                </a:highlight>
                <a:uFill>
                  <a:solidFill>
                    <a:srgbClr val="000000"/>
                  </a:solidFill>
                </a:uFill>
                <a:latin typeface="Chiller" panose="04020404031007020602" pitchFamily="82" charset="0"/>
                <a:ea typeface="Calibri" panose="020F0502020204030204" pitchFamily="34" charset="0"/>
              </a:rPr>
              <a:t>.</a:t>
            </a:r>
            <a:r>
              <a:rPr lang="pt-BR" sz="7200" b="1" dirty="0">
                <a:solidFill>
                  <a:srgbClr val="FFC000"/>
                </a:solidFill>
                <a:highlight>
                  <a:srgbClr val="800000"/>
                </a:highlight>
                <a:uFill>
                  <a:solidFill>
                    <a:srgbClr val="000000"/>
                  </a:solidFill>
                </a:uFill>
                <a:latin typeface="Chiller" panose="04020404031007020602" pitchFamily="82" charset="0"/>
                <a:ea typeface="Calibri" panose="020F0502020204030204" pitchFamily="34" charset="0"/>
              </a:rPr>
              <a:t> </a:t>
            </a:r>
          </a:p>
        </p:txBody>
      </p:sp>
    </p:spTree>
    <p:extLst>
      <p:ext uri="{BB962C8B-B14F-4D97-AF65-F5344CB8AC3E}">
        <p14:creationId xmlns:p14="http://schemas.microsoft.com/office/powerpoint/2010/main" val="2439909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2020868F-86BA-B4C7-AB42-9008CD5CA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7949"/>
            <a:ext cx="12192000" cy="7955508"/>
          </a:xfrm>
          <a:prstGeom prst="rect">
            <a:avLst/>
          </a:prstGeom>
        </p:spPr>
      </p:pic>
      <p:sp>
        <p:nvSpPr>
          <p:cNvPr id="5" name="CaixaDeTexto 4">
            <a:extLst>
              <a:ext uri="{FF2B5EF4-FFF2-40B4-BE49-F238E27FC236}">
                <a16:creationId xmlns:a16="http://schemas.microsoft.com/office/drawing/2014/main" id="{7771245A-D555-FA21-0960-EA9533D24BED}"/>
              </a:ext>
            </a:extLst>
          </p:cNvPr>
          <p:cNvSpPr txBox="1"/>
          <p:nvPr/>
        </p:nvSpPr>
        <p:spPr>
          <a:xfrm>
            <a:off x="2117555" y="1658267"/>
            <a:ext cx="8245643" cy="2534027"/>
          </a:xfrm>
          <a:prstGeom prst="rect">
            <a:avLst/>
          </a:prstGeom>
          <a:noFill/>
        </p:spPr>
        <p:txBody>
          <a:bodyPr wrap="square">
            <a:spAutoFit/>
          </a:bodyPr>
          <a:lstStyle/>
          <a:p>
            <a:pPr algn="just">
              <a:lnSpc>
                <a:spcPct val="150000"/>
              </a:lnSpc>
            </a:pPr>
            <a:r>
              <a:rPr lang="pt-BR" b="1" dirty="0">
                <a:latin typeface="Arial" panose="020B0604020202020204" pitchFamily="34" charset="0"/>
                <a:cs typeface="Arial" panose="020B0604020202020204" pitchFamily="34" charset="0"/>
              </a:rPr>
              <a:t>Acredita o autor, que assim como outras artes já citadas anteriormente, como a Arte da Tatuagem e a Capoeira no Brasil, assim como o Jazz nos Estados Unidos da América e tantas outras manifestações artísticas, surgidas das classes menos favorecidas, tem uma tendência maior de discriminação e preconceito da classe intelectual, comportamento que deve ser combatido com a informação e esclarecimento.</a:t>
            </a:r>
            <a:endParaRPr lang="pt-BR" sz="1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51934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586EEB8A-F213-527E-F54C-47DF6C29E355}"/>
              </a:ext>
            </a:extLst>
          </p:cNvPr>
          <p:cNvSpPr/>
          <p:nvPr/>
        </p:nvSpPr>
        <p:spPr>
          <a:xfrm>
            <a:off x="0" y="-1"/>
            <a:ext cx="1910687" cy="684252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CaixaDeTexto 1">
            <a:extLst>
              <a:ext uri="{FF2B5EF4-FFF2-40B4-BE49-F238E27FC236}">
                <a16:creationId xmlns:a16="http://schemas.microsoft.com/office/drawing/2014/main" id="{33520F65-3495-144C-8831-BD88B804528E}"/>
              </a:ext>
            </a:extLst>
          </p:cNvPr>
          <p:cNvSpPr txBox="1"/>
          <p:nvPr/>
        </p:nvSpPr>
        <p:spPr>
          <a:xfrm>
            <a:off x="2345281" y="668458"/>
            <a:ext cx="9410002" cy="5786199"/>
          </a:xfrm>
          <a:prstGeom prst="rect">
            <a:avLst/>
          </a:prstGeom>
          <a:noFill/>
        </p:spPr>
        <p:txBody>
          <a:bodyPr wrap="square" rtlCol="0">
            <a:spAutoFit/>
          </a:bodyPr>
          <a:lstStyle/>
          <a:p>
            <a:r>
              <a:rPr lang="pt-BR" sz="1000" b="1" dirty="0"/>
              <a:t>Slide 1a - background</a:t>
            </a:r>
          </a:p>
          <a:p>
            <a:r>
              <a:rPr lang="pt-BR" sz="1000" b="1" dirty="0"/>
              <a:t>https://encrypted-tbn0.gstatic.com/images?q=tbn:ANd9GcTvy4UCMB5F77RW8UcFXXJ8anHxeQ-j7yMK7GaLJ45KrqneS0POXA5SZO90cH7wePY3o9E&amp;usqp=CAU</a:t>
            </a:r>
          </a:p>
          <a:p>
            <a:endParaRPr lang="pt-BR" sz="1000" b="1" dirty="0"/>
          </a:p>
          <a:p>
            <a:r>
              <a:rPr lang="pt-BR" sz="1000" b="1" dirty="0"/>
              <a:t>Slide 1b - Cilindro</a:t>
            </a:r>
          </a:p>
          <a:p>
            <a:r>
              <a:rPr lang="pt-BR" sz="1000" b="1" dirty="0"/>
              <a:t>https://encrypted-tbn0.gstatic.com/images?q=tbn:ANd9GcTBECZMP0gOB0mzOMxnP7iH-6uFtlCKs4JCK387HIjDnPcVuZkdGx82roUMfMI4c1e6M6k&amp;usqp=CAU</a:t>
            </a:r>
          </a:p>
          <a:p>
            <a:endParaRPr lang="pt-BR" sz="1000" b="1" dirty="0"/>
          </a:p>
          <a:p>
            <a:r>
              <a:rPr lang="pt-BR" sz="1000" b="1" dirty="0"/>
              <a:t>Slide 2 -  Dados do Artigo</a:t>
            </a:r>
          </a:p>
          <a:p>
            <a:r>
              <a:rPr lang="pt-BR" sz="1000" b="1" dirty="0"/>
              <a:t>Fig. 1 - https://encrypted-tbn0.gstatic.com/images?q=tbn:ANd9GcSIWT_26o2iFJ1AoRpd4hjmqUhzIobz1vg8tetjy-gAjO5cLND1xZHdOSlBPC2oM2kTdQ4&amp;usqp=CAU</a:t>
            </a:r>
          </a:p>
          <a:p>
            <a:r>
              <a:rPr lang="pt-BR" sz="1000" b="1" dirty="0"/>
              <a:t>Fig. 2 - https://encrypted-tbn0.gstatic.com/images?q=tbn:ANd9GcRGKrnzBV4uSLFOZcDS2ftEmU0DXocG8lSInGDgyiXL3lbGDvGNGskHfFRA6-Y39-5OnT0&amp;usqp=CAU</a:t>
            </a:r>
          </a:p>
          <a:p>
            <a:endParaRPr lang="pt-BR" sz="1000" b="1" dirty="0"/>
          </a:p>
          <a:p>
            <a:r>
              <a:rPr lang="pt-BR" sz="1000" b="1" dirty="0"/>
              <a:t>Slide 3 - Apresentação</a:t>
            </a:r>
          </a:p>
          <a:p>
            <a:r>
              <a:rPr lang="pt-BR" sz="1000" b="1" dirty="0"/>
              <a:t>https://3.bp.blogspot.com/-CUhFGu-fOpo/U2bLvx9Ca5I/AAAAAAAAAV4/C-hMCLfMfXc/s1600/blog%2019.jpg</a:t>
            </a:r>
          </a:p>
          <a:p>
            <a:endParaRPr lang="pt-BR" sz="1000" b="1" dirty="0"/>
          </a:p>
          <a:p>
            <a:r>
              <a:rPr lang="pt-BR" sz="1000" b="1" dirty="0"/>
              <a:t>Slide 5 – imagem colorida</a:t>
            </a:r>
          </a:p>
          <a:p>
            <a:r>
              <a:rPr lang="pt-BR" sz="1000" b="1" dirty="0"/>
              <a:t>https://encrypted-tbn0.gstatic.com/images?q=tbn:ANd9GcT95rNRNBfYVZr8wRDBKnUaTyxDKwVUOIzb9WlL3Xrz16T-IPsiFU8XuseIsURdqX9kcuc&amp;usqp=CAU</a:t>
            </a:r>
          </a:p>
          <a:p>
            <a:endParaRPr lang="pt-BR" sz="1000" b="1" dirty="0"/>
          </a:p>
          <a:p>
            <a:r>
              <a:rPr lang="pt-BR" sz="1000" b="1" dirty="0"/>
              <a:t>Slide 6 – Arte discriminadas</a:t>
            </a:r>
          </a:p>
          <a:p>
            <a:r>
              <a:rPr lang="pt-BR" sz="1000" b="1" dirty="0"/>
              <a:t>Fig. 1 – https://encrypted-tbn0.gstatic.com/images?q=tbn:ANd9GcS8reie3SZZ4iKZp5kxU_irxUn7nYXolbem9rbJ6-crtGlRrQJxTsDD1B3BJ8ImosDc9QM&amp;usqp=CAU</a:t>
            </a:r>
          </a:p>
          <a:p>
            <a:r>
              <a:rPr lang="pt-BR" sz="1000" b="1" dirty="0"/>
              <a:t>Fig. 2 – https://encrypted-tbn0.gstatic.com/images?q=tbn:ANd9GcQEwrvWHnwdy0Z_WIY0KFoIW_rPs9PDdttNc7XJ6qgqkdA8jkja2tXZeNoSedqlSZp02MY&amp;usqp=CAU</a:t>
            </a:r>
          </a:p>
          <a:p>
            <a:r>
              <a:rPr lang="pt-BR" sz="1000" b="1" dirty="0"/>
              <a:t>Fig. 3 – https://encrypted-tbn0.gstatic.com/images?q=tbn:ANd9GcQZexw68ZjC6pUXVvOq5q1l02-Bg1OvOqM9BBkbopnOXOLRoP2vBgfIE7nrq7OEKhrNhmo&amp;usqp=CAU</a:t>
            </a:r>
          </a:p>
          <a:p>
            <a:r>
              <a:rPr lang="pt-BR" sz="1000" b="1" dirty="0"/>
              <a:t>Fig. 4 - https://encrypted-tbn0.gstatic.com/images?q=tbn:ANd9GcTG1y1B77KW6MjkDHctwLPszFmRowzmTDStLCnuOzhXbrsP9xQbtyhAxgUBsgkaESV2XQU&amp;usqp=CAU</a:t>
            </a:r>
          </a:p>
          <a:p>
            <a:endParaRPr lang="pt-BR" sz="1000" b="1" dirty="0"/>
          </a:p>
          <a:p>
            <a:r>
              <a:rPr lang="pt-BR" sz="1000" b="1" dirty="0"/>
              <a:t>Slide 7 – Capítulo 1 - Procedimentos da investigação</a:t>
            </a:r>
          </a:p>
          <a:p>
            <a:r>
              <a:rPr lang="pt-BR" sz="1000" b="1" dirty="0"/>
              <a:t>https://imagens-revista-pro.vivadecora.com.br/uploads/2018/04/pesquisa-academica-senhora-pesquisando.jpg</a:t>
            </a:r>
          </a:p>
          <a:p>
            <a:endParaRPr lang="pt-BR" sz="1000" b="1" dirty="0"/>
          </a:p>
          <a:p>
            <a:r>
              <a:rPr lang="pt-BR" sz="1000" b="1" dirty="0"/>
              <a:t>Slide 9 – Perguntas</a:t>
            </a:r>
          </a:p>
          <a:p>
            <a:r>
              <a:rPr lang="pt-BR" sz="1000" b="1" dirty="0"/>
              <a:t>https://encrypted-tbn0.gstatic.com/images?q=tbn:ANd9GcTfaCpa9QWPAVanxNB63AZw4cNRjy5mfW8msiXzMuoWWVVR61o2qewakB7-C82lEJBFmyg&amp;usqp=CAU</a:t>
            </a:r>
          </a:p>
          <a:p>
            <a:endParaRPr lang="pt-BR" sz="1000" b="1" dirty="0"/>
          </a:p>
          <a:p>
            <a:r>
              <a:rPr lang="pt-BR" sz="1000" b="1" dirty="0"/>
              <a:t>Slide 10 – Objetivos</a:t>
            </a:r>
          </a:p>
          <a:p>
            <a:r>
              <a:rPr lang="pt-BR" sz="1000" b="1" dirty="0"/>
              <a:t>Examinaremos a presença do </a:t>
            </a:r>
            <a:r>
              <a:rPr lang="pt-BR" sz="1000" b="1" dirty="0" err="1"/>
              <a:t>grafitismo</a:t>
            </a:r>
            <a:r>
              <a:rPr lang="pt-BR" sz="1000" b="1" dirty="0"/>
              <a:t> em diferentes contextos culturais e geográficos, destacando suas variações e influências em nível internacional.</a:t>
            </a:r>
          </a:p>
          <a:p>
            <a:endParaRPr lang="pt-BR" sz="1000" b="1" dirty="0"/>
          </a:p>
          <a:p>
            <a:r>
              <a:rPr lang="pt-BR" sz="1000" b="1" dirty="0"/>
              <a:t>Slide 11 – Metodologia</a:t>
            </a:r>
          </a:p>
          <a:p>
            <a:r>
              <a:rPr lang="pt-BR" sz="1000" b="1" dirty="0"/>
              <a:t>https://br.vexels.com/vetores/previsualizar/107415/conjunto-de-elementos-de-setas-de-graffitiSlide 11 – Tela de Pieter </a:t>
            </a:r>
            <a:r>
              <a:rPr lang="pt-BR" sz="1000" b="1" dirty="0" err="1"/>
              <a:t>Aertsen</a:t>
            </a:r>
            <a:r>
              <a:rPr lang="pt-BR" sz="1000" b="1" dirty="0"/>
              <a:t> - Cenário do mercado, 1569</a:t>
            </a:r>
          </a:p>
          <a:p>
            <a:endParaRPr lang="pt-BR" sz="1000" b="1" dirty="0"/>
          </a:p>
          <a:p>
            <a:r>
              <a:rPr lang="pt-BR" sz="1000" b="1" dirty="0"/>
              <a:t>Slide 12 – Capítulo 2</a:t>
            </a:r>
          </a:p>
          <a:p>
            <a:r>
              <a:rPr lang="pt-BR" sz="1000" b="1" dirty="0"/>
              <a:t>https://img.freepik.com/fotos-gratis/belo-grafite-de-passaros-no-predio_23-2150555420.jpg?w=900&amp;t=st=1704972734~exp=1704973334~hmac=2c90f82892960a1d5e11291d79901c2cbe4b342a727d338675004d5412dc6126</a:t>
            </a:r>
          </a:p>
        </p:txBody>
      </p:sp>
      <p:sp>
        <p:nvSpPr>
          <p:cNvPr id="5" name="CaixaDeTexto 4">
            <a:extLst>
              <a:ext uri="{FF2B5EF4-FFF2-40B4-BE49-F238E27FC236}">
                <a16:creationId xmlns:a16="http://schemas.microsoft.com/office/drawing/2014/main" id="{3F9477AE-48D9-5E55-A33A-27BCE1437A7D}"/>
              </a:ext>
            </a:extLst>
          </p:cNvPr>
          <p:cNvSpPr txBox="1"/>
          <p:nvPr/>
        </p:nvSpPr>
        <p:spPr>
          <a:xfrm>
            <a:off x="137707" y="844922"/>
            <a:ext cx="1771293" cy="1200329"/>
          </a:xfrm>
          <a:prstGeom prst="rect">
            <a:avLst/>
          </a:prstGeom>
          <a:noFill/>
        </p:spPr>
        <p:txBody>
          <a:bodyPr wrap="square">
            <a:spAutoFit/>
          </a:bodyPr>
          <a:lstStyle/>
          <a:p>
            <a:pPr algn="ctr"/>
            <a:r>
              <a:rPr lang="pt-BR" sz="2400" dirty="0">
                <a:solidFill>
                  <a:schemeClr val="bg1"/>
                </a:solidFill>
                <a:latin typeface="Impact" panose="020B0806030902050204" pitchFamily="34" charset="0"/>
              </a:rPr>
              <a:t>Referências das imagens</a:t>
            </a:r>
          </a:p>
        </p:txBody>
      </p:sp>
    </p:spTree>
    <p:extLst>
      <p:ext uri="{BB962C8B-B14F-4D97-AF65-F5344CB8AC3E}">
        <p14:creationId xmlns:p14="http://schemas.microsoft.com/office/powerpoint/2010/main" val="3881191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586EEB8A-F213-527E-F54C-47DF6C29E355}"/>
              </a:ext>
            </a:extLst>
          </p:cNvPr>
          <p:cNvSpPr/>
          <p:nvPr/>
        </p:nvSpPr>
        <p:spPr>
          <a:xfrm>
            <a:off x="0" y="-1"/>
            <a:ext cx="1910687" cy="684252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CaixaDeTexto 1">
            <a:extLst>
              <a:ext uri="{FF2B5EF4-FFF2-40B4-BE49-F238E27FC236}">
                <a16:creationId xmlns:a16="http://schemas.microsoft.com/office/drawing/2014/main" id="{33520F65-3495-144C-8831-BD88B804528E}"/>
              </a:ext>
            </a:extLst>
          </p:cNvPr>
          <p:cNvSpPr txBox="1"/>
          <p:nvPr/>
        </p:nvSpPr>
        <p:spPr>
          <a:xfrm>
            <a:off x="2216944" y="1069512"/>
            <a:ext cx="9410002" cy="2862322"/>
          </a:xfrm>
          <a:prstGeom prst="rect">
            <a:avLst/>
          </a:prstGeom>
          <a:noFill/>
        </p:spPr>
        <p:txBody>
          <a:bodyPr wrap="square" rtlCol="0">
            <a:spAutoFit/>
          </a:bodyPr>
          <a:lstStyle/>
          <a:p>
            <a:r>
              <a:rPr lang="pt-BR" sz="1000" b="1" dirty="0"/>
              <a:t>Slide 14 – Capítulo 3</a:t>
            </a:r>
          </a:p>
          <a:p>
            <a:r>
              <a:rPr lang="pt-BR" sz="1000" b="1" dirty="0"/>
              <a:t>https://static.todamateria.com.br/upload/gr/af/grafite-0-cke.jpg?auto_optimize=low</a:t>
            </a:r>
          </a:p>
          <a:p>
            <a:endParaRPr lang="pt-BR" sz="1000" b="1" dirty="0"/>
          </a:p>
          <a:p>
            <a:r>
              <a:rPr lang="pt-BR" sz="1000" b="1" dirty="0"/>
              <a:t>Slide 15 – Arte rupestre</a:t>
            </a:r>
          </a:p>
          <a:p>
            <a:r>
              <a:rPr lang="pt-BR" sz="1000" b="1" dirty="0"/>
              <a:t>https://encrypted-tbn0.gstatic.com/images?q=tbn:ANd9GcQcZ0sXTNxuZleBM3P3rMcZCem1hkir7kAPQwtIRAlowQjpW2j0pI0lKLKn7KuR08LEMKs&amp;usqp=CAU</a:t>
            </a:r>
          </a:p>
          <a:p>
            <a:endParaRPr lang="pt-BR" sz="1000" b="1" dirty="0"/>
          </a:p>
          <a:p>
            <a:r>
              <a:rPr lang="pt-PT" sz="1000" b="1" dirty="0"/>
              <a:t>Slide 16 – Fora Lula</a:t>
            </a:r>
          </a:p>
          <a:p>
            <a:r>
              <a:rPr lang="pt-PT" sz="1000" b="1" dirty="0" err="1"/>
              <a:t>Fig</a:t>
            </a:r>
            <a:r>
              <a:rPr lang="pt-PT" sz="1000" b="1" dirty="0"/>
              <a:t> 1 - https://encrypted-tbn0.gstatic.com/images?q=tbn:ANd9GcQW-3Lpm7wvG6hK3xQMCeLIS9cOEp1d4RLI3hLrb4ki2acaDrQQbgzxTxJPldn9KkHZ9Yw&amp;usqp=CAU</a:t>
            </a:r>
          </a:p>
          <a:p>
            <a:r>
              <a:rPr lang="pt-PT" sz="1000" b="1" dirty="0" err="1"/>
              <a:t>Fig</a:t>
            </a:r>
            <a:r>
              <a:rPr lang="pt-PT" sz="1000" b="1" dirty="0"/>
              <a:t> 2 - </a:t>
            </a:r>
            <a:r>
              <a:rPr lang="pt-BR" sz="1000" b="1" dirty="0"/>
              <a:t>Elaboração própria em http:pt.textstudio.com</a:t>
            </a:r>
          </a:p>
          <a:p>
            <a:endParaRPr lang="pt-BR" sz="1000" b="1" dirty="0"/>
          </a:p>
          <a:p>
            <a:r>
              <a:rPr lang="pt-BR" sz="1000" b="1" dirty="0"/>
              <a:t>Slide 18 – Banheiro pichado</a:t>
            </a:r>
          </a:p>
          <a:p>
            <a:r>
              <a:rPr lang="pt-BR" sz="1000" b="1" dirty="0"/>
              <a:t>https://encrypted-tbn0.gstatic.com/images?q=tbn:ANd9GcTG1y1B77KW6MjkDHctwLPszFmRowzmTDStLCnuOzhXbrsP9xQbtyhAxgUBsgkaESV2XQU&amp;usqp=CAU</a:t>
            </a:r>
          </a:p>
          <a:p>
            <a:endParaRPr lang="pt-BR" sz="1000" b="1" dirty="0"/>
          </a:p>
          <a:p>
            <a:r>
              <a:rPr lang="pt-BR" sz="1000" b="1" dirty="0"/>
              <a:t>Slide 23 – Obrigado!</a:t>
            </a:r>
          </a:p>
          <a:p>
            <a:r>
              <a:rPr lang="pt-BR" sz="1000" b="1" dirty="0"/>
              <a:t>https://www.google.com/</a:t>
            </a:r>
            <a:r>
              <a:rPr lang="pt-BR" sz="1000" b="1" dirty="0" err="1"/>
              <a:t>imgres?imgurl</a:t>
            </a:r>
            <a:r>
              <a:rPr lang="pt-BR" sz="1000" b="1" dirty="0"/>
              <a:t>=http%3A%2F%2Fstatic.bimago.pl%2Fmediacache%2Fcatalog%2Fproduct%2Fcache%2F2%2F8%2F94782%2Fimage%2F1000x1000%2F84a05000ce111589f27cb2f3f0852fb7%2F94782_1.jpg&amp;tbnid=9CZMv_b-Ic5uqM&amp;vet=12ahUKEwikopz84cSDAxX-pycCHbWoAloQMygSegQIARB1..i&amp;imgrefurl=https%3A%2F%2Fwww.bimago.pt%2Fmurais-de-parede%2Fstreet-art%2Fgraffiti-colourful-attack-94782.html&amp;docid=ttKejroz011AMM&amp;w=1000&amp;h=695&amp;q=objetivos%20graffiti&amp;ved=2ahUKEwikopz84cSDAxX-pycCHbWoAloQMygSegQIARB1</a:t>
            </a:r>
          </a:p>
        </p:txBody>
      </p:sp>
      <p:sp>
        <p:nvSpPr>
          <p:cNvPr id="5" name="CaixaDeTexto 4">
            <a:extLst>
              <a:ext uri="{FF2B5EF4-FFF2-40B4-BE49-F238E27FC236}">
                <a16:creationId xmlns:a16="http://schemas.microsoft.com/office/drawing/2014/main" id="{3F9477AE-48D9-5E55-A33A-27BCE1437A7D}"/>
              </a:ext>
            </a:extLst>
          </p:cNvPr>
          <p:cNvSpPr txBox="1"/>
          <p:nvPr/>
        </p:nvSpPr>
        <p:spPr>
          <a:xfrm>
            <a:off x="137707" y="844922"/>
            <a:ext cx="1771293" cy="1200329"/>
          </a:xfrm>
          <a:prstGeom prst="rect">
            <a:avLst/>
          </a:prstGeom>
          <a:noFill/>
        </p:spPr>
        <p:txBody>
          <a:bodyPr wrap="square">
            <a:spAutoFit/>
          </a:bodyPr>
          <a:lstStyle/>
          <a:p>
            <a:pPr algn="ctr"/>
            <a:r>
              <a:rPr lang="pt-BR" sz="2400" dirty="0">
                <a:solidFill>
                  <a:schemeClr val="bg1"/>
                </a:solidFill>
                <a:latin typeface="Impact" panose="020B0806030902050204" pitchFamily="34" charset="0"/>
              </a:rPr>
              <a:t>Referências das imagens</a:t>
            </a:r>
          </a:p>
        </p:txBody>
      </p:sp>
    </p:spTree>
    <p:extLst>
      <p:ext uri="{BB962C8B-B14F-4D97-AF65-F5344CB8AC3E}">
        <p14:creationId xmlns:p14="http://schemas.microsoft.com/office/powerpoint/2010/main" val="1244479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otomural Graffiti: Colourful attack - Street art - Murais de parede">
            <a:extLst>
              <a:ext uri="{FF2B5EF4-FFF2-40B4-BE49-F238E27FC236}">
                <a16:creationId xmlns:a16="http://schemas.microsoft.com/office/drawing/2014/main" id="{54F57D50-DAEE-8CFF-B36E-327A30999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19063"/>
            <a:ext cx="9525000" cy="661987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72A20FA6-E027-5126-278F-28C2A4E60E97}"/>
              </a:ext>
            </a:extLst>
          </p:cNvPr>
          <p:cNvSpPr txBox="1"/>
          <p:nvPr/>
        </p:nvSpPr>
        <p:spPr>
          <a:xfrm rot="19737279">
            <a:off x="5205277" y="4150895"/>
            <a:ext cx="5807242" cy="1015663"/>
          </a:xfrm>
          <a:prstGeom prst="rect">
            <a:avLst/>
          </a:prstGeom>
          <a:noFill/>
        </p:spPr>
        <p:txBody>
          <a:bodyPr wrap="square" rtlCol="0">
            <a:spAutoFit/>
          </a:bodyPr>
          <a:lstStyle/>
          <a:p>
            <a:r>
              <a:rPr lang="pt-BR" sz="6000" b="1" dirty="0">
                <a:ln w="38100">
                  <a:solidFill>
                    <a:schemeClr val="accent1"/>
                  </a:solidFill>
                </a:ln>
                <a:latin typeface="Kristen ITC" panose="03050502040202030202" pitchFamily="66" charset="0"/>
              </a:rPr>
              <a:t>OBRIGADO!!!!</a:t>
            </a:r>
            <a:endParaRPr lang="pt-PT" sz="6000" b="1" dirty="0">
              <a:ln w="38100">
                <a:solidFill>
                  <a:schemeClr val="accent1"/>
                </a:solidFill>
              </a:ln>
              <a:latin typeface="Kristen ITC" panose="03050502040202030202" pitchFamily="66" charset="0"/>
            </a:endParaRPr>
          </a:p>
        </p:txBody>
      </p:sp>
    </p:spTree>
    <p:extLst>
      <p:ext uri="{BB962C8B-B14F-4D97-AF65-F5344CB8AC3E}">
        <p14:creationId xmlns:p14="http://schemas.microsoft.com/office/powerpoint/2010/main" val="3382281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D63004C1-A07C-A02F-538B-70C427D70D10}"/>
              </a:ext>
            </a:extLst>
          </p:cNvPr>
          <p:cNvSpPr txBox="1"/>
          <p:nvPr/>
        </p:nvSpPr>
        <p:spPr>
          <a:xfrm>
            <a:off x="1106905" y="545432"/>
            <a:ext cx="5198645" cy="504241"/>
          </a:xfrm>
          <a:prstGeom prst="rect">
            <a:avLst/>
          </a:prstGeom>
          <a:noFill/>
        </p:spPr>
        <p:txBody>
          <a:bodyPr wrap="square">
            <a:spAutoFit/>
          </a:bodyPr>
          <a:lstStyle/>
          <a:p>
            <a:pPr>
              <a:lnSpc>
                <a:spcPct val="150000"/>
              </a:lnSpc>
            </a:pPr>
            <a:r>
              <a:rPr lang="pt-PT" sz="2000" b="1" dirty="0">
                <a:solidFill>
                  <a:srgbClr val="FF0000"/>
                </a:solidFill>
                <a:effectLst/>
                <a:latin typeface="Arial Black" panose="020B0A04020102020204" pitchFamily="34" charset="0"/>
                <a:ea typeface="Calibri" panose="020F0502020204030204" pitchFamily="34" charset="0"/>
                <a:cs typeface="Arial" panose="020B0604020202020204" pitchFamily="34" charset="0"/>
              </a:rPr>
              <a:t>APRESENTAÇÃO</a:t>
            </a:r>
            <a:endParaRPr lang="pt-PT" sz="20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2050" name="Picture 2">
            <a:extLst>
              <a:ext uri="{FF2B5EF4-FFF2-40B4-BE49-F238E27FC236}">
                <a16:creationId xmlns:a16="http://schemas.microsoft.com/office/drawing/2014/main" id="{C197DAF2-F0D5-94E4-B489-7B2C74C98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1" y="0"/>
            <a:ext cx="5429250" cy="6858896"/>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DE710C1C-FEAB-A9C9-FE2D-8C41D4E68F00}"/>
              </a:ext>
            </a:extLst>
          </p:cNvPr>
          <p:cNvSpPr txBox="1"/>
          <p:nvPr/>
        </p:nvSpPr>
        <p:spPr>
          <a:xfrm>
            <a:off x="1106905" y="1322388"/>
            <a:ext cx="4989095" cy="5262896"/>
          </a:xfrm>
          <a:prstGeom prst="rect">
            <a:avLst/>
          </a:prstGeom>
          <a:noFill/>
        </p:spPr>
        <p:txBody>
          <a:bodyPr wrap="square">
            <a:spAutoFit/>
          </a:bodyPr>
          <a:lstStyle/>
          <a:p>
            <a:pPr indent="450215" algn="just">
              <a:lnSpc>
                <a:spcPct val="150000"/>
              </a:lnSpc>
              <a:spcAft>
                <a:spcPts val="800"/>
              </a:spcAft>
            </a:pPr>
            <a:r>
              <a:rPr lang="pt-BR" sz="1600" b="1" dirty="0">
                <a:effectLst/>
                <a:latin typeface="Arial" panose="020B0604020202020204" pitchFamily="34" charset="0"/>
                <a:ea typeface="Calibri" panose="020F0502020204030204" pitchFamily="34" charset="0"/>
                <a:cs typeface="Arial" panose="020B0604020202020204" pitchFamily="34" charset="0"/>
              </a:rPr>
              <a:t>Como um dos braços da Arte Urbana, ou </a:t>
            </a:r>
            <a:r>
              <a:rPr lang="pt-BR" sz="1600" b="1" i="1" dirty="0">
                <a:effectLst/>
                <a:latin typeface="Arial" panose="020B0604020202020204" pitchFamily="34" charset="0"/>
                <a:ea typeface="Calibri" panose="020F0502020204030204" pitchFamily="34" charset="0"/>
                <a:cs typeface="Arial" panose="020B0604020202020204" pitchFamily="34" charset="0"/>
              </a:rPr>
              <a:t>Street </a:t>
            </a:r>
            <a:r>
              <a:rPr lang="pt-BR" sz="1600" b="1" i="1" dirty="0" err="1">
                <a:effectLst/>
                <a:latin typeface="Arial" panose="020B0604020202020204" pitchFamily="34" charset="0"/>
                <a:ea typeface="Calibri" panose="020F0502020204030204" pitchFamily="34" charset="0"/>
                <a:cs typeface="Arial" panose="020B0604020202020204" pitchFamily="34" charset="0"/>
              </a:rPr>
              <a:t>Art</a:t>
            </a:r>
            <a:r>
              <a:rPr lang="pt-BR" sz="1600" b="1" dirty="0">
                <a:effectLst/>
                <a:latin typeface="Arial" panose="020B0604020202020204" pitchFamily="34" charset="0"/>
                <a:ea typeface="Calibri" panose="020F0502020204030204" pitchFamily="34" charset="0"/>
                <a:cs typeface="Arial" panose="020B0604020202020204" pitchFamily="34" charset="0"/>
              </a:rPr>
              <a:t>, o grafite (ou </a:t>
            </a:r>
            <a:r>
              <a:rPr lang="pt-BR" sz="1600" b="1" i="1" dirty="0" err="1">
                <a:effectLst/>
                <a:latin typeface="Arial" panose="020B0604020202020204" pitchFamily="34" charset="0"/>
                <a:ea typeface="Calibri" panose="020F0502020204030204" pitchFamily="34" charset="0"/>
                <a:cs typeface="Arial" panose="020B0604020202020204" pitchFamily="34" charset="0"/>
              </a:rPr>
              <a:t>graffiti</a:t>
            </a:r>
            <a:r>
              <a:rPr lang="pt-BR" sz="1600" b="1" dirty="0">
                <a:effectLst/>
                <a:latin typeface="Arial" panose="020B0604020202020204" pitchFamily="34" charset="0"/>
                <a:ea typeface="Calibri" panose="020F0502020204030204" pitchFamily="34" charset="0"/>
                <a:cs typeface="Arial" panose="020B0604020202020204" pitchFamily="34" charset="0"/>
              </a:rPr>
              <a:t>) tem grande representação social.</a:t>
            </a:r>
            <a:r>
              <a:rPr lang="pt-PT" sz="1600" b="1" dirty="0">
                <a:latin typeface="Arial" panose="020B0604020202020204" pitchFamily="34" charset="0"/>
                <a:ea typeface="Calibri" panose="020F0502020204030204" pitchFamily="34" charset="0"/>
                <a:cs typeface="Arial" panose="020B0604020202020204" pitchFamily="34" charset="0"/>
              </a:rPr>
              <a:t> </a:t>
            </a:r>
            <a:r>
              <a:rPr lang="pt-BR" sz="1600" b="1" dirty="0">
                <a:effectLst/>
                <a:latin typeface="Arial" panose="020B0604020202020204" pitchFamily="34" charset="0"/>
                <a:ea typeface="Calibri" panose="020F0502020204030204" pitchFamily="34" charset="0"/>
                <a:cs typeface="Arial" panose="020B0604020202020204" pitchFamily="34" charset="0"/>
              </a:rPr>
              <a:t>Sobre o tema abordado, foi descrito a trajetória e a transição da manifestação artística-social, o </a:t>
            </a:r>
            <a:r>
              <a:rPr lang="pt-BR" sz="1600" b="1" dirty="0" err="1">
                <a:effectLst/>
                <a:latin typeface="Arial" panose="020B0604020202020204" pitchFamily="34" charset="0"/>
                <a:ea typeface="Calibri" panose="020F0502020204030204" pitchFamily="34" charset="0"/>
                <a:cs typeface="Arial" panose="020B0604020202020204" pitchFamily="34" charset="0"/>
              </a:rPr>
              <a:t>grafitismo</a:t>
            </a:r>
            <a:r>
              <a:rPr lang="pt-BR" sz="1600" b="1" dirty="0">
                <a:effectLst/>
                <a:latin typeface="Arial" panose="020B0604020202020204" pitchFamily="34" charset="0"/>
                <a:ea typeface="Calibri" panose="020F0502020204030204" pitchFamily="34" charset="0"/>
                <a:cs typeface="Arial" panose="020B0604020202020204" pitchFamily="34" charset="0"/>
              </a:rPr>
              <a:t>, que teve início nos bairros mais pobres dos Estados Unidos, como um ato de vandalismo e com o passar do tempo transformou-se em uma das artes populares de maior expressão no Brasil e no mundo.</a:t>
            </a:r>
            <a:r>
              <a:rPr lang="pt-PT" sz="1600" b="1" dirty="0">
                <a:latin typeface="Arial" panose="020B0604020202020204" pitchFamily="34" charset="0"/>
                <a:ea typeface="Calibri" panose="020F0502020204030204" pitchFamily="34" charset="0"/>
                <a:cs typeface="Arial" panose="020B0604020202020204" pitchFamily="34" charset="0"/>
              </a:rPr>
              <a:t> </a:t>
            </a:r>
            <a:r>
              <a:rPr lang="pt-BR" sz="1600" b="1" dirty="0">
                <a:effectLst/>
                <a:latin typeface="Arial" panose="020B0604020202020204" pitchFamily="34" charset="0"/>
                <a:ea typeface="Calibri" panose="020F0502020204030204" pitchFamily="34" charset="0"/>
                <a:cs typeface="Arial" panose="020B0604020202020204" pitchFamily="34" charset="0"/>
              </a:rPr>
              <a:t>Foi discutido neste trabalho o </a:t>
            </a:r>
            <a:r>
              <a:rPr lang="pt-BR" sz="1600" b="1" dirty="0" err="1">
                <a:effectLst/>
                <a:latin typeface="Arial" panose="020B0604020202020204" pitchFamily="34" charset="0"/>
                <a:ea typeface="Calibri" panose="020F0502020204030204" pitchFamily="34" charset="0"/>
                <a:cs typeface="Arial" panose="020B0604020202020204" pitchFamily="34" charset="0"/>
              </a:rPr>
              <a:t>grafitismo</a:t>
            </a:r>
            <a:r>
              <a:rPr lang="pt-BR" sz="1600" b="1" dirty="0">
                <a:effectLst/>
                <a:latin typeface="Arial" panose="020B0604020202020204" pitchFamily="34" charset="0"/>
                <a:ea typeface="Calibri" panose="020F0502020204030204" pitchFamily="34" charset="0"/>
                <a:cs typeface="Arial" panose="020B0604020202020204" pitchFamily="34" charset="0"/>
              </a:rPr>
              <a:t>, não só como movimento artístico, mas como movimento social, seus impactos na educação e influências sociais, seja como instrumento artístico, social ou político.</a:t>
            </a:r>
            <a:endParaRPr lang="pt-PT" sz="16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0546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090E4F84-7B17-A903-F033-973A332EF0AA}"/>
              </a:ext>
            </a:extLst>
          </p:cNvPr>
          <p:cNvSpPr txBox="1"/>
          <p:nvPr/>
        </p:nvSpPr>
        <p:spPr>
          <a:xfrm>
            <a:off x="1122947" y="1203158"/>
            <a:ext cx="10011569" cy="5129609"/>
          </a:xfrm>
          <a:prstGeom prst="rect">
            <a:avLst/>
          </a:prstGeom>
          <a:noFill/>
        </p:spPr>
        <p:txBody>
          <a:bodyPr wrap="square">
            <a:spAutoFit/>
          </a:bodyPr>
          <a:lstStyle/>
          <a:p>
            <a:pPr indent="450215" algn="just">
              <a:lnSpc>
                <a:spcPct val="150000"/>
              </a:lnSpc>
              <a:spcAft>
                <a:spcPts val="800"/>
              </a:spcAft>
            </a:pPr>
            <a:r>
              <a:rPr lang="pt-BR" sz="1800" b="1" dirty="0">
                <a:effectLst/>
                <a:latin typeface="Arial" panose="020B0604020202020204" pitchFamily="34" charset="0"/>
                <a:ea typeface="Calibri" panose="020F0502020204030204" pitchFamily="34" charset="0"/>
                <a:cs typeface="Arial" panose="020B0604020202020204" pitchFamily="34" charset="0"/>
              </a:rPr>
              <a:t>O grafite, uma forma de arte urbana relacionada com expressões culturais e políticas, tem interpretações desde uma expressão artística valiosa, até um ato criminoso. Este artigo visa explorar a complexidade dessa dualidade, examinando o grafite sob lentes artísticas, sociais e legais.</a:t>
            </a:r>
            <a:endParaRPr lang="pt-PT" sz="1800" b="1"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50000"/>
              </a:lnSpc>
              <a:spcAft>
                <a:spcPts val="800"/>
              </a:spcAft>
            </a:pPr>
            <a:r>
              <a:rPr lang="pt-BR" sz="1800" b="1" dirty="0" err="1">
                <a:effectLst/>
                <a:latin typeface="Arial" panose="020B0604020202020204" pitchFamily="34" charset="0"/>
                <a:ea typeface="Calibri" panose="020F0502020204030204" pitchFamily="34" charset="0"/>
                <a:cs typeface="Arial" panose="020B0604020202020204" pitchFamily="34" charset="0"/>
              </a:rPr>
              <a:t>Grafitismo</a:t>
            </a:r>
            <a:r>
              <a:rPr lang="pt-BR" sz="1800" b="1" dirty="0">
                <a:effectLst/>
                <a:latin typeface="Arial" panose="020B0604020202020204" pitchFamily="34" charset="0"/>
                <a:ea typeface="Calibri" panose="020F0502020204030204" pitchFamily="34" charset="0"/>
                <a:cs typeface="Arial" panose="020B0604020202020204" pitchFamily="34" charset="0"/>
              </a:rPr>
              <a:t> foi considerado por longo um tempo como uma arte marginal, desprovida de um comportamento social aceitável. Tal fato não é exclusivo da arte do grafite. Diversas manifestações artísticas que tiveram suas raízes nos meios menos privilegiados da sociedade foram assim discriminadas por décadas, até que fossem reconhecidas como arte, em uma luta constante contra a discriminação. Como exemplo pode ser citada a arte da tatuagem que por muitas décadas foi símbolo de rebeldia e marginalização, sendo vista pela sociedade como representante de grupos exclusos pelo meio, e sendo hoje uma arte reconhecida tendo seu espaço em todas as camadas sociais. </a:t>
            </a:r>
            <a:endParaRPr lang="pt-PT" sz="18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CaixaDeTexto 2">
            <a:extLst>
              <a:ext uri="{FF2B5EF4-FFF2-40B4-BE49-F238E27FC236}">
                <a16:creationId xmlns:a16="http://schemas.microsoft.com/office/drawing/2014/main" id="{A3B9134D-61A5-D16F-6617-D73D498DD04A}"/>
              </a:ext>
            </a:extLst>
          </p:cNvPr>
          <p:cNvSpPr txBox="1"/>
          <p:nvPr/>
        </p:nvSpPr>
        <p:spPr>
          <a:xfrm>
            <a:off x="1748590" y="521607"/>
            <a:ext cx="3176336" cy="671722"/>
          </a:xfrm>
          <a:prstGeom prst="rect">
            <a:avLst/>
          </a:prstGeom>
          <a:noFill/>
        </p:spPr>
        <p:txBody>
          <a:bodyPr wrap="square">
            <a:spAutoFit/>
          </a:bodyPr>
          <a:lstStyle/>
          <a:p>
            <a:pPr>
              <a:lnSpc>
                <a:spcPct val="150000"/>
              </a:lnSpc>
            </a:pPr>
            <a:r>
              <a:rPr lang="pt-PT" sz="2800" b="1" dirty="0">
                <a:solidFill>
                  <a:srgbClr val="FF0000"/>
                </a:solidFill>
                <a:effectLst/>
                <a:latin typeface="Arial Black" panose="020B0A04020102020204" pitchFamily="34" charset="0"/>
                <a:ea typeface="Calibri" panose="020F0502020204030204" pitchFamily="34" charset="0"/>
                <a:cs typeface="Arial" panose="020B0604020202020204" pitchFamily="34" charset="0"/>
              </a:rPr>
              <a:t>INTRODUÇÃO</a:t>
            </a:r>
          </a:p>
        </p:txBody>
      </p:sp>
    </p:spTree>
    <p:extLst>
      <p:ext uri="{BB962C8B-B14F-4D97-AF65-F5344CB8AC3E}">
        <p14:creationId xmlns:p14="http://schemas.microsoft.com/office/powerpoint/2010/main" val="604651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D612EAF0-7F62-3CDD-764E-DF8CCCB47687}"/>
              </a:ext>
            </a:extLst>
          </p:cNvPr>
          <p:cNvSpPr txBox="1"/>
          <p:nvPr/>
        </p:nvSpPr>
        <p:spPr>
          <a:xfrm>
            <a:off x="1238864" y="646507"/>
            <a:ext cx="5640708" cy="5858014"/>
          </a:xfrm>
          <a:prstGeom prst="rect">
            <a:avLst/>
          </a:prstGeom>
          <a:noFill/>
        </p:spPr>
        <p:txBody>
          <a:bodyPr wrap="square">
            <a:spAutoFit/>
          </a:bodyPr>
          <a:lstStyle/>
          <a:p>
            <a:pPr>
              <a:lnSpc>
                <a:spcPct val="150000"/>
              </a:lnSpc>
            </a:pPr>
            <a:r>
              <a:rPr lang="pt-BR" sz="1800" b="1" dirty="0">
                <a:effectLst/>
                <a:latin typeface="Arial" panose="020B0604020202020204" pitchFamily="34" charset="0"/>
                <a:ea typeface="Calibri" panose="020F0502020204030204" pitchFamily="34" charset="0"/>
                <a:cs typeface="Arial" panose="020B0604020202020204" pitchFamily="34" charset="0"/>
              </a:rPr>
              <a:t>Não difere deste cenário descrito o Jazz, que surgiu no movimento musical negro em Nova Orleans, Estados Unidos, no final do século XIX. Não é diferente a história da Capoeira, o esporte brasileiro que iniciou entre os africanos levados para o Brasil como escravos durante quase todo o período Imperial. </a:t>
            </a:r>
          </a:p>
          <a:p>
            <a:pPr>
              <a:lnSpc>
                <a:spcPct val="150000"/>
              </a:lnSpc>
            </a:pPr>
            <a:endParaRPr lang="pt-BR" sz="1800" b="1"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pt-BR" sz="1800" b="1" dirty="0">
                <a:effectLst/>
                <a:latin typeface="Arial" panose="020B0604020202020204" pitchFamily="34" charset="0"/>
                <a:ea typeface="Calibri" panose="020F0502020204030204" pitchFamily="34" charset="0"/>
                <a:cs typeface="Arial" panose="020B0604020202020204" pitchFamily="34" charset="0"/>
              </a:rPr>
              <a:t>A manifestação, objeto do estudo deste artigo, surgiu de um movimento de protesto, a Pichação, evoluindo para o </a:t>
            </a:r>
            <a:r>
              <a:rPr lang="pt-BR" sz="1800" b="1" dirty="0" err="1">
                <a:effectLst/>
                <a:latin typeface="Arial" panose="020B0604020202020204" pitchFamily="34" charset="0"/>
                <a:ea typeface="Calibri" panose="020F0502020204030204" pitchFamily="34" charset="0"/>
                <a:cs typeface="Arial" panose="020B0604020202020204" pitchFamily="34" charset="0"/>
              </a:rPr>
              <a:t>Grafitismo</a:t>
            </a:r>
            <a:r>
              <a:rPr lang="pt-BR" sz="1800" b="1" dirty="0">
                <a:effectLst/>
                <a:latin typeface="Arial" panose="020B0604020202020204" pitchFamily="34" charset="0"/>
                <a:ea typeface="Calibri" panose="020F0502020204030204" pitchFamily="34" charset="0"/>
                <a:cs typeface="Arial" panose="020B0604020202020204" pitchFamily="34" charset="0"/>
              </a:rPr>
              <a:t>, até atingir nos dias de hoje a 3D Street </a:t>
            </a:r>
            <a:r>
              <a:rPr lang="pt-BR" sz="1800" b="1" dirty="0" err="1">
                <a:effectLst/>
                <a:latin typeface="Arial" panose="020B0604020202020204" pitchFamily="34" charset="0"/>
                <a:ea typeface="Calibri" panose="020F0502020204030204" pitchFamily="34" charset="0"/>
                <a:cs typeface="Arial" panose="020B0604020202020204" pitchFamily="34" charset="0"/>
              </a:rPr>
              <a:t>Art</a:t>
            </a:r>
            <a:r>
              <a:rPr lang="pt-BR" sz="1800" b="1" dirty="0">
                <a:effectLst/>
                <a:latin typeface="Arial" panose="020B0604020202020204" pitchFamily="34" charset="0"/>
                <a:ea typeface="Calibri" panose="020F0502020204030204" pitchFamily="34" charset="0"/>
                <a:cs typeface="Arial" panose="020B0604020202020204" pitchFamily="34" charset="0"/>
              </a:rPr>
              <a:t>, a coroação de uma arte, reconhecida no mundo inteiro como uma das mais belas manifestações artísticas. </a:t>
            </a:r>
          </a:p>
        </p:txBody>
      </p:sp>
      <p:pic>
        <p:nvPicPr>
          <p:cNvPr id="4098" name="Picture 2" descr="Grafite de rua, palavras abstratas na parede. desenho de graffiti com cores  brilhantes, pintura. ilustração | Foto Premium">
            <a:extLst>
              <a:ext uri="{FF2B5EF4-FFF2-40B4-BE49-F238E27FC236}">
                <a16:creationId xmlns:a16="http://schemas.microsoft.com/office/drawing/2014/main" id="{92474F86-7A5E-3149-C09F-65A15CCFD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430" y="655092"/>
            <a:ext cx="3398037" cy="5547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286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History Of Recorded Jazz | uDiscover">
            <a:extLst>
              <a:ext uri="{FF2B5EF4-FFF2-40B4-BE49-F238E27FC236}">
                <a16:creationId xmlns:a16="http://schemas.microsoft.com/office/drawing/2014/main" id="{B6863C01-2E44-B1E0-28B5-8DAC243875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4163" y="1297998"/>
            <a:ext cx="3095623" cy="1857374"/>
          </a:xfrm>
          <a:prstGeom prst="rect">
            <a:avLst/>
          </a:prstGeom>
          <a:noFill/>
          <a:effectLst>
            <a:outerShdw blurRad="63500" sx="106000" sy="106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80" name="Picture 8" descr="47 Capoeira Antiga ideas | capoeira, brazilian martial arts, martial arts">
            <a:extLst>
              <a:ext uri="{FF2B5EF4-FFF2-40B4-BE49-F238E27FC236}">
                <a16:creationId xmlns:a16="http://schemas.microsoft.com/office/drawing/2014/main" id="{37017849-1991-D8B8-DF9C-5947198FA2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796" b="15008"/>
          <a:stretch/>
        </p:blipFill>
        <p:spPr bwMode="auto">
          <a:xfrm>
            <a:off x="2337523" y="3429000"/>
            <a:ext cx="2777157" cy="2187710"/>
          </a:xfrm>
          <a:prstGeom prst="rect">
            <a:avLst/>
          </a:prstGeom>
          <a:noFill/>
          <a:effectLst>
            <a:outerShdw blurRad="63500" sx="106000" sy="106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86" name="Picture 14" descr="Tatuagens descoladas de antigamente | Fotos antigas de pessoas, Tatuagens  de marinheiro, Tatuagem de marinheiro">
            <a:extLst>
              <a:ext uri="{FF2B5EF4-FFF2-40B4-BE49-F238E27FC236}">
                <a16:creationId xmlns:a16="http://schemas.microsoft.com/office/drawing/2014/main" id="{F44BDF66-95D7-E43F-6841-9B18DA7214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465" b="8721"/>
          <a:stretch/>
        </p:blipFill>
        <p:spPr bwMode="auto">
          <a:xfrm rot="287169">
            <a:off x="6220118" y="3554429"/>
            <a:ext cx="3095623" cy="2131004"/>
          </a:xfrm>
          <a:prstGeom prst="rect">
            <a:avLst/>
          </a:prstGeom>
          <a:noFill/>
          <a:effectLst>
            <a:outerShdw blurRad="63500" sx="106000" sy="106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88" name="Picture 16" descr="Luz, câmera, pichação! | ANF - Agência de Notícias das Favelas |">
            <a:extLst>
              <a:ext uri="{FF2B5EF4-FFF2-40B4-BE49-F238E27FC236}">
                <a16:creationId xmlns:a16="http://schemas.microsoft.com/office/drawing/2014/main" id="{2DBE3A44-ED7C-DD74-17AE-31077126EE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91514">
            <a:off x="2775588" y="1106928"/>
            <a:ext cx="2762250" cy="1857375"/>
          </a:xfrm>
          <a:prstGeom prst="rect">
            <a:avLst/>
          </a:prstGeom>
          <a:noFill/>
          <a:effectLst>
            <a:outerShdw blurRad="63500" sx="106000" sy="106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422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CB3FE8A-0FF7-A6A9-7CC9-3AD046B5B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48466" cy="678635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EF7D9C91-4EBA-77EE-3DE1-0D3FE84374A4}"/>
              </a:ext>
            </a:extLst>
          </p:cNvPr>
          <p:cNvSpPr>
            <a:spLocks noGrp="1"/>
          </p:cNvSpPr>
          <p:nvPr>
            <p:ph type="title"/>
          </p:nvPr>
        </p:nvSpPr>
        <p:spPr>
          <a:xfrm>
            <a:off x="1105469" y="5165579"/>
            <a:ext cx="10316570" cy="886906"/>
          </a:xfrm>
        </p:spPr>
        <p:txBody>
          <a:bodyPr>
            <a:normAutofit/>
          </a:bodyPr>
          <a:lstStyle/>
          <a:p>
            <a:pPr algn="ctr"/>
            <a:r>
              <a:rPr lang="pt-BR" b="1" dirty="0">
                <a:ln>
                  <a:solidFill>
                    <a:schemeClr val="accent1"/>
                  </a:solidFill>
                </a:ln>
                <a:solidFill>
                  <a:srgbClr val="FF0000"/>
                </a:solidFill>
                <a:effectLst/>
                <a:latin typeface="Arial Black" panose="020B0A04020102020204" pitchFamily="34" charset="0"/>
                <a:ea typeface="Calibri" panose="020F0502020204030204" pitchFamily="34" charset="0"/>
              </a:rPr>
              <a:t>Procedimentos da investigação</a:t>
            </a:r>
            <a:endParaRPr lang="pt-PT" dirty="0">
              <a:ln>
                <a:solidFill>
                  <a:schemeClr val="accent1"/>
                </a:solidFill>
              </a:ln>
              <a:solidFill>
                <a:srgbClr val="FF0000"/>
              </a:solidFill>
            </a:endParaRPr>
          </a:p>
        </p:txBody>
      </p:sp>
      <p:sp>
        <p:nvSpPr>
          <p:cNvPr id="4" name="CaixaDeTexto 3">
            <a:extLst>
              <a:ext uri="{FF2B5EF4-FFF2-40B4-BE49-F238E27FC236}">
                <a16:creationId xmlns:a16="http://schemas.microsoft.com/office/drawing/2014/main" id="{E2BB690B-3781-BED1-47C1-1D476AB953D5}"/>
              </a:ext>
            </a:extLst>
          </p:cNvPr>
          <p:cNvSpPr txBox="1"/>
          <p:nvPr/>
        </p:nvSpPr>
        <p:spPr>
          <a:xfrm>
            <a:off x="1105469" y="805515"/>
            <a:ext cx="3049137" cy="584775"/>
          </a:xfrm>
          <a:prstGeom prst="rect">
            <a:avLst/>
          </a:prstGeom>
          <a:noFill/>
        </p:spPr>
        <p:txBody>
          <a:bodyPr wrap="square">
            <a:spAutoFit/>
          </a:bodyPr>
          <a:lstStyle/>
          <a:p>
            <a:r>
              <a:rPr lang="pt-BR" sz="3200" b="1" dirty="0">
                <a:solidFill>
                  <a:srgbClr val="FF0000"/>
                </a:solidFill>
                <a:effectLst/>
                <a:latin typeface="Arial Black" panose="020B0A04020102020204" pitchFamily="34" charset="0"/>
                <a:ea typeface="Calibri" panose="020F0502020204030204" pitchFamily="34" charset="0"/>
              </a:rPr>
              <a:t>Capítulo 1</a:t>
            </a:r>
            <a:endParaRPr lang="pt-PT" sz="3200" dirty="0"/>
          </a:p>
        </p:txBody>
      </p:sp>
    </p:spTree>
    <p:extLst>
      <p:ext uri="{BB962C8B-B14F-4D97-AF65-F5344CB8AC3E}">
        <p14:creationId xmlns:p14="http://schemas.microsoft.com/office/powerpoint/2010/main" val="2404046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8697077E-4DA5-1DC7-2930-4A7C229D1E60}"/>
              </a:ext>
            </a:extLst>
          </p:cNvPr>
          <p:cNvSpPr>
            <a:spLocks noGrp="1"/>
          </p:cNvSpPr>
          <p:nvPr>
            <p:ph idx="1"/>
          </p:nvPr>
        </p:nvSpPr>
        <p:spPr>
          <a:xfrm>
            <a:off x="1493501" y="1814052"/>
            <a:ext cx="9656280" cy="4360030"/>
          </a:xfrm>
        </p:spPr>
        <p:txBody>
          <a:bodyPr>
            <a:normAutofit fontScale="25000" lnSpcReduction="20000"/>
          </a:bodyPr>
          <a:lstStyle/>
          <a:p>
            <a:pPr indent="0" algn="just">
              <a:lnSpc>
                <a:spcPct val="170000"/>
              </a:lnSpc>
              <a:spcAft>
                <a:spcPts val="800"/>
              </a:spcAft>
              <a:buNone/>
            </a:pPr>
            <a:r>
              <a:rPr lang="pt-BR" sz="8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 presente artigo justifica-se pelo estudo da discussão do </a:t>
            </a:r>
            <a:r>
              <a:rPr lang="pt-BR" sz="80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grafitismo</a:t>
            </a:r>
            <a:r>
              <a:rPr lang="pt-BR" sz="8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como um movimento cultural, que teve sua origem na pichação, evoluindo para uma expressão artística, sendo hoje um dos segmentos da Street Art.</a:t>
            </a:r>
            <a:endParaRPr lang="pt-BR" sz="8000" b="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70000"/>
              </a:lnSpc>
              <a:spcAft>
                <a:spcPts val="800"/>
              </a:spcAft>
              <a:buNone/>
            </a:pPr>
            <a:r>
              <a:rPr lang="pt-BR" sz="8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Com o presente artigo, o autor</a:t>
            </a:r>
            <a:r>
              <a:rPr lang="pt-BR" sz="80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pt-BR" sz="8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pretende evidenciar as diferenças e preconceitos existentes em relação a arte do </a:t>
            </a:r>
            <a:r>
              <a:rPr lang="pt-BR" sz="80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grafitismo</a:t>
            </a:r>
            <a:r>
              <a:rPr lang="pt-BR" sz="8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enfatizando seu lado histórico e sua </a:t>
            </a:r>
            <a:r>
              <a:rPr lang="pt-BR" sz="80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participatividade</a:t>
            </a:r>
            <a:r>
              <a:rPr lang="pt-BR" sz="8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na construção da cultura popular como um dos elementos que surgiu das classes menos favorecidas e atinge hoje as camadas artísticas, com espaço reconhecido nos meio social.</a:t>
            </a:r>
          </a:p>
          <a:p>
            <a:pPr indent="0" algn="just">
              <a:lnSpc>
                <a:spcPct val="170000"/>
              </a:lnSpc>
              <a:spcAft>
                <a:spcPts val="800"/>
              </a:spcAft>
              <a:buNone/>
            </a:pPr>
            <a:endParaRPr lang="pt-BR" sz="1800" b="1" dirty="0">
              <a:solidFill>
                <a:schemeClr val="tx1"/>
              </a:solidFill>
              <a:latin typeface="Arial" panose="020B0604020202020204" pitchFamily="34" charset="0"/>
              <a:cs typeface="Arial" panose="020B0604020202020204" pitchFamily="34" charset="0"/>
            </a:endParaRPr>
          </a:p>
          <a:p>
            <a:pPr indent="0" algn="just">
              <a:lnSpc>
                <a:spcPct val="200000"/>
              </a:lnSpc>
              <a:spcAft>
                <a:spcPts val="800"/>
              </a:spcAft>
              <a:buNone/>
            </a:pPr>
            <a:endParaRPr lang="pt-PT" sz="1800" dirty="0"/>
          </a:p>
        </p:txBody>
      </p:sp>
      <p:sp>
        <p:nvSpPr>
          <p:cNvPr id="4" name="CaixaDeTexto 3">
            <a:extLst>
              <a:ext uri="{FF2B5EF4-FFF2-40B4-BE49-F238E27FC236}">
                <a16:creationId xmlns:a16="http://schemas.microsoft.com/office/drawing/2014/main" id="{DCB03228-D0E2-416D-11EB-2D2EA3225CD2}"/>
              </a:ext>
            </a:extLst>
          </p:cNvPr>
          <p:cNvSpPr txBox="1"/>
          <p:nvPr/>
        </p:nvSpPr>
        <p:spPr>
          <a:xfrm>
            <a:off x="1721874" y="656318"/>
            <a:ext cx="7879325" cy="820417"/>
          </a:xfrm>
          <a:prstGeom prst="rect">
            <a:avLst/>
          </a:prstGeom>
          <a:noFill/>
        </p:spPr>
        <p:txBody>
          <a:bodyPr wrap="square">
            <a:spAutoFit/>
          </a:bodyPr>
          <a:lstStyle/>
          <a:p>
            <a:pPr marL="0" indent="0" algn="just">
              <a:lnSpc>
                <a:spcPct val="200000"/>
              </a:lnSpc>
              <a:spcAft>
                <a:spcPts val="800"/>
              </a:spcAft>
              <a:buNone/>
            </a:pPr>
            <a:r>
              <a:rPr lang="pt-BR"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Justificação e contextualização do estudo</a:t>
            </a:r>
            <a:endParaRPr lang="pt-PT" sz="28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0904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4BA5084D-0CD5-D477-9748-A719324645CA}"/>
              </a:ext>
            </a:extLst>
          </p:cNvPr>
          <p:cNvSpPr>
            <a:spLocks noGrp="1"/>
          </p:cNvSpPr>
          <p:nvPr>
            <p:ph idx="1"/>
          </p:nvPr>
        </p:nvSpPr>
        <p:spPr>
          <a:xfrm>
            <a:off x="1137470" y="550860"/>
            <a:ext cx="8110385" cy="5756275"/>
          </a:xfrm>
        </p:spPr>
        <p:txBody>
          <a:bodyPr>
            <a:normAutofit fontScale="40000" lnSpcReduction="20000"/>
          </a:bodyPr>
          <a:lstStyle/>
          <a:p>
            <a:pPr marL="0" indent="0" algn="just">
              <a:lnSpc>
                <a:spcPct val="200000"/>
              </a:lnSpc>
              <a:spcAft>
                <a:spcPts val="800"/>
              </a:spcAft>
              <a:buNone/>
            </a:pPr>
            <a:r>
              <a:rPr lang="pt-BR" sz="9600" b="1" dirty="0">
                <a:solidFill>
                  <a:srgbClr val="FF0000"/>
                </a:solidFill>
                <a:effectLst/>
                <a:latin typeface="Arial Black" panose="020B0A04020102020204" pitchFamily="34" charset="0"/>
                <a:ea typeface="Calibri" panose="020F0502020204030204" pitchFamily="34" charset="0"/>
                <a:cs typeface="Arial" panose="020B0604020202020204" pitchFamily="34" charset="0"/>
              </a:rPr>
              <a:t>Perguntas da investigação</a:t>
            </a:r>
            <a:endParaRPr lang="pt-PT" sz="9600" dirty="0">
              <a:solidFill>
                <a:srgbClr val="FF0000"/>
              </a:solidFill>
              <a:latin typeface="Arial Black" panose="020B0A04020102020204" pitchFamily="34" charset="0"/>
              <a:ea typeface="Calibri" panose="020F0502020204030204" pitchFamily="34" charset="0"/>
              <a:cs typeface="Arial" panose="020B0604020202020204" pitchFamily="34" charset="0"/>
            </a:endParaRPr>
          </a:p>
          <a:p>
            <a:pPr marL="0" indent="0" algn="just">
              <a:lnSpc>
                <a:spcPct val="120000"/>
              </a:lnSpc>
              <a:spcAft>
                <a:spcPts val="800"/>
              </a:spcAft>
              <a:buNone/>
            </a:pPr>
            <a:r>
              <a:rPr lang="pt-BR" sz="5600" b="1" dirty="0">
                <a:effectLst/>
                <a:latin typeface="Arial" panose="020B0604020202020204" pitchFamily="34" charset="0"/>
                <a:ea typeface="Calibri" panose="020F0502020204030204" pitchFamily="34" charset="0"/>
                <a:cs typeface="Arial" panose="020B0604020202020204" pitchFamily="34" charset="0"/>
              </a:rPr>
              <a:t>Foram formuladas perguntas que nortearam as nossas investigações no sentido de termos referências orientadas para a pesquisa qualitativa.</a:t>
            </a:r>
          </a:p>
          <a:p>
            <a:pPr marL="0" indent="0" algn="just">
              <a:lnSpc>
                <a:spcPct val="120000"/>
              </a:lnSpc>
              <a:spcAft>
                <a:spcPts val="800"/>
              </a:spcAft>
              <a:buNone/>
            </a:pPr>
            <a:r>
              <a:rPr lang="pt-BR" sz="5600" b="1" dirty="0">
                <a:effectLst/>
                <a:latin typeface="Arial" panose="020B0604020202020204" pitchFamily="34" charset="0"/>
                <a:ea typeface="Calibri" panose="020F0502020204030204" pitchFamily="34" charset="0"/>
                <a:cs typeface="Arial" panose="020B0604020202020204" pitchFamily="34" charset="0"/>
              </a:rPr>
              <a:t>Foram elas:</a:t>
            </a:r>
          </a:p>
          <a:p>
            <a:pPr marL="0" indent="0" algn="just">
              <a:lnSpc>
                <a:spcPct val="120000"/>
              </a:lnSpc>
              <a:spcAft>
                <a:spcPts val="800"/>
              </a:spcAft>
              <a:buNone/>
            </a:pPr>
            <a:r>
              <a:rPr lang="pt-BR" sz="5600" b="1" dirty="0">
                <a:effectLst/>
                <a:latin typeface="Arial" panose="020B0604020202020204" pitchFamily="34" charset="0"/>
                <a:ea typeface="Calibri" panose="020F0502020204030204" pitchFamily="34" charset="0"/>
                <a:cs typeface="Arial" panose="020B0604020202020204" pitchFamily="34" charset="0"/>
              </a:rPr>
              <a:t>1. O grafite é um movimento artístico-social ou um ato de rebeldia e marginalização?</a:t>
            </a:r>
          </a:p>
          <a:p>
            <a:pPr marL="0" indent="0" algn="just">
              <a:lnSpc>
                <a:spcPct val="120000"/>
              </a:lnSpc>
              <a:spcAft>
                <a:spcPts val="800"/>
              </a:spcAft>
              <a:buNone/>
            </a:pPr>
            <a:r>
              <a:rPr lang="pt-BR" sz="5600" b="1" dirty="0">
                <a:effectLst/>
                <a:latin typeface="Arial" panose="020B0604020202020204" pitchFamily="34" charset="0"/>
                <a:ea typeface="Calibri" panose="020F0502020204030204" pitchFamily="34" charset="0"/>
                <a:cs typeface="Arial" panose="020B0604020202020204" pitchFamily="34" charset="0"/>
              </a:rPr>
              <a:t>2.</a:t>
            </a:r>
            <a:r>
              <a:rPr lang="pt-BR" sz="5600" b="1" dirty="0">
                <a:latin typeface="Arial" panose="020B0604020202020204" pitchFamily="34" charset="0"/>
                <a:ea typeface="Calibri" panose="020F0502020204030204" pitchFamily="34" charset="0"/>
                <a:cs typeface="Arial" panose="020B0604020202020204" pitchFamily="34" charset="0"/>
              </a:rPr>
              <a:t> </a:t>
            </a:r>
            <a:r>
              <a:rPr lang="pt-BR" sz="5600" b="1" dirty="0">
                <a:effectLst/>
                <a:latin typeface="Arial" panose="020B0604020202020204" pitchFamily="34" charset="0"/>
                <a:ea typeface="Calibri" panose="020F0502020204030204" pitchFamily="34" charset="0"/>
                <a:cs typeface="Arial" panose="020B0604020202020204" pitchFamily="34" charset="0"/>
              </a:rPr>
              <a:t>O grafite é um movimento vítima de discriminação?</a:t>
            </a:r>
          </a:p>
          <a:p>
            <a:pPr marL="0" indent="0" algn="just">
              <a:lnSpc>
                <a:spcPct val="120000"/>
              </a:lnSpc>
              <a:spcAft>
                <a:spcPts val="800"/>
              </a:spcAft>
              <a:buNone/>
            </a:pPr>
            <a:r>
              <a:rPr lang="pt-BR" sz="5600" b="1" dirty="0">
                <a:effectLst/>
                <a:latin typeface="Arial" panose="020B0604020202020204" pitchFamily="34" charset="0"/>
                <a:ea typeface="Calibri" panose="020F0502020204030204" pitchFamily="34" charset="0"/>
                <a:cs typeface="Arial" panose="020B0604020202020204" pitchFamily="34" charset="0"/>
              </a:rPr>
              <a:t>3. A história do grafite está ligada a outros movimentos anteriores ou surgiu recentemente?</a:t>
            </a:r>
          </a:p>
          <a:p>
            <a:endParaRPr lang="pt-PT" dirty="0"/>
          </a:p>
        </p:txBody>
      </p:sp>
      <p:sp>
        <p:nvSpPr>
          <p:cNvPr id="5" name="Retângulo 4">
            <a:extLst>
              <a:ext uri="{FF2B5EF4-FFF2-40B4-BE49-F238E27FC236}">
                <a16:creationId xmlns:a16="http://schemas.microsoft.com/office/drawing/2014/main" id="{727BC3A3-7539-C980-D9A2-89CE55BB6114}"/>
              </a:ext>
            </a:extLst>
          </p:cNvPr>
          <p:cNvSpPr/>
          <p:nvPr/>
        </p:nvSpPr>
        <p:spPr>
          <a:xfrm>
            <a:off x="0" y="0"/>
            <a:ext cx="294969" cy="6857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028" name="Picture 4" descr="ícone De Ponto De Interrogação De Rascunho Com Setas Acima ...">
            <a:extLst>
              <a:ext uri="{FF2B5EF4-FFF2-40B4-BE49-F238E27FC236}">
                <a16:creationId xmlns:a16="http://schemas.microsoft.com/office/drawing/2014/main" id="{CC285621-8045-ADB2-288C-28A529040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8355" y="1694910"/>
            <a:ext cx="2143125" cy="3468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11484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ão">
  <a:themeElements>
    <a:clrScheme name="Ião">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ão">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ão">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Moldura">
  <a:themeElements>
    <a:clrScheme name="Moldur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Moldur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oldur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Distintivo">
  <a:themeElements>
    <a:clrScheme name="Distintivo">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Distintivo">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stintiv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5.xml><?xml version="1.0" encoding="utf-8"?>
<a:theme xmlns:a="http://schemas.openxmlformats.org/drawingml/2006/main" name="Galeria">
  <a:themeElements>
    <a:clrScheme name="Galeri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6.xml><?xml version="1.0" encoding="utf-8"?>
<a:theme xmlns:a="http://schemas.openxmlformats.org/drawingml/2006/main" name="Setor">
  <a:themeElements>
    <a:clrScheme name="Se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7.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8.xml><?xml version="1.0" encoding="utf-8"?>
<a:theme xmlns:a="http://schemas.openxmlformats.org/drawingml/2006/main" name="Rasto de Vapor">
  <a:themeElements>
    <a:clrScheme name="Rasto de Vapor">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Rasto de Vapor">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sto de Vapor">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2393</TotalTime>
  <Words>1908</Words>
  <Application>Microsoft Office PowerPoint</Application>
  <PresentationFormat>Ecrã Panorâmico</PresentationFormat>
  <Paragraphs>110</Paragraphs>
  <Slides>23</Slides>
  <Notes>3</Notes>
  <HiddenSlides>0</HiddenSlides>
  <MMClips>0</MMClips>
  <ScaleCrop>false</ScaleCrop>
  <HeadingPairs>
    <vt:vector size="6" baseType="variant">
      <vt:variant>
        <vt:lpstr>Tipos de letra usados</vt:lpstr>
      </vt:variant>
      <vt:variant>
        <vt:i4>15</vt:i4>
      </vt:variant>
      <vt:variant>
        <vt:lpstr>Tema</vt:lpstr>
      </vt:variant>
      <vt:variant>
        <vt:i4>8</vt:i4>
      </vt:variant>
      <vt:variant>
        <vt:lpstr>Títulos dos diapositivos</vt:lpstr>
      </vt:variant>
      <vt:variant>
        <vt:i4>23</vt:i4>
      </vt:variant>
    </vt:vector>
  </HeadingPairs>
  <TitlesOfParts>
    <vt:vector size="46" baseType="lpstr">
      <vt:lpstr>Arial</vt:lpstr>
      <vt:lpstr>Arial Black</vt:lpstr>
      <vt:lpstr>Calibri</vt:lpstr>
      <vt:lpstr>Calibri Light</vt:lpstr>
      <vt:lpstr>Century Gothic</vt:lpstr>
      <vt:lpstr>Chiller</vt:lpstr>
      <vt:lpstr>Corbel</vt:lpstr>
      <vt:lpstr>Gill Sans MT</vt:lpstr>
      <vt:lpstr>Impact</vt:lpstr>
      <vt:lpstr>Kristen ITC</vt:lpstr>
      <vt:lpstr>MS Shell Dlg 2</vt:lpstr>
      <vt:lpstr>Symbol</vt:lpstr>
      <vt:lpstr>Wingdings</vt:lpstr>
      <vt:lpstr>Wingdings 2</vt:lpstr>
      <vt:lpstr>Wingdings 3</vt:lpstr>
      <vt:lpstr>Tema do Office</vt:lpstr>
      <vt:lpstr>Ião</vt:lpstr>
      <vt:lpstr>Moldura</vt:lpstr>
      <vt:lpstr>Distintivo</vt:lpstr>
      <vt:lpstr>Galeria</vt:lpstr>
      <vt:lpstr>Setor</vt:lpstr>
      <vt:lpstr>Madison</vt:lpstr>
      <vt:lpstr>Rasto de Vapor</vt:lpstr>
      <vt:lpstr>Apresentação do PowerPoint</vt:lpstr>
      <vt:lpstr>Apresentação do PowerPoint</vt:lpstr>
      <vt:lpstr>Apresentação do PowerPoint</vt:lpstr>
      <vt:lpstr>Apresentação do PowerPoint</vt:lpstr>
      <vt:lpstr>Apresentação do PowerPoint</vt:lpstr>
      <vt:lpstr>Apresentação do PowerPoint</vt:lpstr>
      <vt:lpstr>Procedimentos da investigação</vt:lpstr>
      <vt:lpstr>Apresentação do PowerPoint</vt:lpstr>
      <vt:lpstr>Apresentação do PowerPoint</vt:lpstr>
      <vt:lpstr>Apresentação do PowerPoint</vt:lpstr>
      <vt:lpstr>Apresentação do PowerPoint</vt:lpstr>
      <vt:lpstr>Capítulo 2  Grafiti, arte e sociedade</vt:lpstr>
      <vt:lpstr>Apresentação do PowerPoint</vt:lpstr>
      <vt:lpstr>Capítulo 3</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Utilizador</dc:creator>
  <cp:lastModifiedBy>Utilizador</cp:lastModifiedBy>
  <cp:revision>243</cp:revision>
  <dcterms:created xsi:type="dcterms:W3CDTF">2023-11-07T19:35:30Z</dcterms:created>
  <dcterms:modified xsi:type="dcterms:W3CDTF">2024-01-25T15:01:01Z</dcterms:modified>
</cp:coreProperties>
</file>