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8" r:id="rId1"/>
    <p:sldMasterId id="2147483960" r:id="rId2"/>
    <p:sldMasterId id="2147483978" r:id="rId3"/>
  </p:sldMasterIdLst>
  <p:notesMasterIdLst>
    <p:notesMasterId r:id="rId37"/>
  </p:notesMasterIdLst>
  <p:sldIdLst>
    <p:sldId id="256" r:id="rId4"/>
    <p:sldId id="274" r:id="rId5"/>
    <p:sldId id="299" r:id="rId6"/>
    <p:sldId id="298" r:id="rId7"/>
    <p:sldId id="292" r:id="rId8"/>
    <p:sldId id="294" r:id="rId9"/>
    <p:sldId id="291" r:id="rId10"/>
    <p:sldId id="295" r:id="rId11"/>
    <p:sldId id="296" r:id="rId12"/>
    <p:sldId id="297" r:id="rId13"/>
    <p:sldId id="300" r:id="rId14"/>
    <p:sldId id="301" r:id="rId15"/>
    <p:sldId id="302" r:id="rId16"/>
    <p:sldId id="293" r:id="rId17"/>
    <p:sldId id="303" r:id="rId18"/>
    <p:sldId id="304" r:id="rId19"/>
    <p:sldId id="280" r:id="rId20"/>
    <p:sldId id="272" r:id="rId21"/>
    <p:sldId id="271" r:id="rId22"/>
    <p:sldId id="270" r:id="rId23"/>
    <p:sldId id="308" r:id="rId24"/>
    <p:sldId id="277" r:id="rId25"/>
    <p:sldId id="306" r:id="rId26"/>
    <p:sldId id="307" r:id="rId27"/>
    <p:sldId id="276" r:id="rId28"/>
    <p:sldId id="283" r:id="rId29"/>
    <p:sldId id="284" r:id="rId30"/>
    <p:sldId id="309" r:id="rId31"/>
    <p:sldId id="315" r:id="rId32"/>
    <p:sldId id="313" r:id="rId33"/>
    <p:sldId id="314" r:id="rId34"/>
    <p:sldId id="281" r:id="rId35"/>
    <p:sldId id="258" r:id="rId36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1344" autoAdjust="0"/>
  </p:normalViewPr>
  <p:slideViewPr>
    <p:cSldViewPr snapToGrid="0">
      <p:cViewPr varScale="1">
        <p:scale>
          <a:sx n="63" d="100"/>
          <a:sy n="63" d="100"/>
        </p:scale>
        <p:origin x="936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viewProps" Target="viewProps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530704-9360-4267-A087-748FAA7F2E18}" type="datetimeFigureOut">
              <a:rPr lang="pt-PT" smtClean="0"/>
              <a:t>19/05/2024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CDB4FF-809C-46DE-85D4-87354B5AC4D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8172878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DB4FF-809C-46DE-85D4-87354B5AC4D6}" type="slidenum">
              <a:rPr lang="pt-PT" smtClean="0"/>
              <a:t>15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285919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3C2717-818B-6D0E-5B91-32F1EA5F71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8CD87C7-7459-E6C5-2798-B95EFE3C50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de subtítulo do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8DDDBC61-9674-6A33-C2B9-2F391E9EC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E0159-02D4-43C0-BDBE-98C3DD23C157}" type="datetimeFigureOut">
              <a:rPr lang="pt-PT" smtClean="0"/>
              <a:t>19/05/2024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D93EE64B-24C3-AA79-4898-5C128DC5BE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03673550-6AC8-4428-C88F-42ED6E657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DD2CA-2C51-4982-99F4-33F45A851DC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70717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0163E4-7C97-A7F4-AEB0-B9E569D43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20D570E0-D717-C8F5-A377-9317F9E675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F1F493E9-A4FE-6752-DD68-16A0B717C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E0159-02D4-43C0-BDBE-98C3DD23C157}" type="datetimeFigureOut">
              <a:rPr lang="pt-PT" smtClean="0"/>
              <a:t>19/05/2024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D45274B2-F89A-B15A-67BF-F9D8261FA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871BB013-D437-CC81-FA6A-CB7C9A78C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DD2CA-2C51-4982-99F4-33F45A851DC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26356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8835E0F-0AB1-9B5C-4CBE-86EB0B8BE6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CAD622F2-A1EF-6400-97AD-5DD1EAE107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1E1A6F2F-7769-ED09-E7CC-0D4F8A9727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E0159-02D4-43C0-BDBE-98C3DD23C157}" type="datetimeFigureOut">
              <a:rPr lang="pt-PT" smtClean="0"/>
              <a:t>19/05/2024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6A8F0657-4CC8-DB62-FF46-D11BCD925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4AF7ED4C-D2AA-BAC7-998E-88E4DAB73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DD2CA-2C51-4982-99F4-33F45A851DC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689505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de subtítulo do Modelo Global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0F8E0159-02D4-43C0-BDBE-98C3DD23C157}" type="datetimeFigureOut">
              <a:rPr lang="pt-PT" smtClean="0"/>
              <a:t>19/05/2024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BFBDD2CA-2C51-4982-99F4-33F45A851DC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908074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E0159-02D4-43C0-BDBE-98C3DD23C157}" type="datetimeFigureOut">
              <a:rPr lang="pt-PT" smtClean="0"/>
              <a:t>19/05/2024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DD2CA-2C51-4982-99F4-33F45A851DC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851011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0F8E0159-02D4-43C0-BDBE-98C3DD23C157}" type="datetimeFigureOut">
              <a:rPr lang="pt-PT" smtClean="0"/>
              <a:t>19/05/2024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BFBDD2CA-2C51-4982-99F4-33F45A851DC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180559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E0159-02D4-43C0-BDBE-98C3DD23C157}" type="datetimeFigureOut">
              <a:rPr lang="pt-PT" smtClean="0"/>
              <a:t>19/05/2024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DD2CA-2C51-4982-99F4-33F45A851DC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4057831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E0159-02D4-43C0-BDBE-98C3DD23C157}" type="datetimeFigureOut">
              <a:rPr lang="pt-PT" smtClean="0"/>
              <a:t>19/05/2024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DD2CA-2C51-4982-99F4-33F45A851DC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9084588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E0159-02D4-43C0-BDBE-98C3DD23C157}" type="datetimeFigureOut">
              <a:rPr lang="pt-PT" smtClean="0"/>
              <a:t>19/05/2024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DD2CA-2C51-4982-99F4-33F45A851DC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5419286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E0159-02D4-43C0-BDBE-98C3DD23C157}" type="datetimeFigureOut">
              <a:rPr lang="pt-PT" smtClean="0"/>
              <a:t>19/05/2024</a:t>
            </a:fld>
            <a:endParaRPr lang="pt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DD2CA-2C51-4982-99F4-33F45A851DC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7770333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E0159-02D4-43C0-BDBE-98C3DD23C157}" type="datetimeFigureOut">
              <a:rPr lang="pt-PT" smtClean="0"/>
              <a:t>19/05/2024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DD2CA-2C51-4982-99F4-33F45A851DC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751101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03B518-9416-9A46-FD9B-5766B61AC2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CC758BCD-A140-CBE9-2B52-89C1AAC69A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4B5FC690-2A0C-1A9A-5CB8-8C75D9DE3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E0159-02D4-43C0-BDBE-98C3DD23C157}" type="datetimeFigureOut">
              <a:rPr lang="pt-PT" smtClean="0"/>
              <a:t>19/05/2024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0689080F-2213-C013-6483-EEC1A9587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6F0133A1-B201-F746-208F-1406D2047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DD2CA-2C51-4982-99F4-33F45A851DC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186730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PT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E0159-02D4-43C0-BDBE-98C3DD23C157}" type="datetimeFigureOut">
              <a:rPr lang="pt-PT" smtClean="0"/>
              <a:t>19/05/2024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DD2CA-2C51-4982-99F4-33F45A851DC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546316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grafia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PT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E0159-02D4-43C0-BDBE-98C3DD23C157}" type="datetimeFigureOut">
              <a:rPr lang="pt-PT" smtClean="0"/>
              <a:t>19/05/2024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DD2CA-2C51-4982-99F4-33F45A851DC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9782400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0F8E0159-02D4-43C0-BDBE-98C3DD23C157}" type="datetimeFigureOut">
              <a:rPr lang="pt-PT" smtClean="0"/>
              <a:t>19/05/2024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BFBDD2CA-2C51-4982-99F4-33F45A851DC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897957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0F8E0159-02D4-43C0-BDBE-98C3DD23C157}" type="datetimeFigureOut">
              <a:rPr lang="pt-PT" smtClean="0"/>
              <a:t>19/05/2024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BFBDD2CA-2C51-4982-99F4-33F45A851DCD}" type="slidenum">
              <a:rPr lang="pt-PT" smtClean="0"/>
              <a:t>‹nº›</a:t>
            </a:fld>
            <a:endParaRPr lang="pt-PT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967641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0F8E0159-02D4-43C0-BDBE-98C3DD23C157}" type="datetimeFigureOut">
              <a:rPr lang="pt-PT" smtClean="0"/>
              <a:t>19/05/2024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BFBDD2CA-2C51-4982-99F4-33F45A851DC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4767108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E0159-02D4-43C0-BDBE-98C3DD23C157}" type="datetimeFigureOut">
              <a:rPr lang="pt-PT" smtClean="0"/>
              <a:t>19/05/2024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DD2CA-2C51-4982-99F4-33F45A851DC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9071437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na de 3 Imag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PT"/>
              <a:t>Clique no ícone para adicionar uma imagem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PT"/>
              <a:t>Clique no ícone para adicionar uma imagem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PT"/>
              <a:t>Clique no ícone para adicionar uma imagem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E0159-02D4-43C0-BDBE-98C3DD23C157}" type="datetimeFigureOut">
              <a:rPr lang="pt-PT" smtClean="0"/>
              <a:t>19/05/2024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DD2CA-2C51-4982-99F4-33F45A851DC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2106773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E0159-02D4-43C0-BDBE-98C3DD23C157}" type="datetimeFigureOut">
              <a:rPr lang="pt-PT" smtClean="0"/>
              <a:t>19/05/2024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DD2CA-2C51-4982-99F4-33F45A851DC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5581051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0F8E0159-02D4-43C0-BDBE-98C3DD23C157}" type="datetimeFigureOut">
              <a:rPr lang="pt-PT" smtClean="0"/>
              <a:t>19/05/2024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BFBDD2CA-2C51-4982-99F4-33F45A851DC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53663842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de subtítulo do Modelo Global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E0159-02D4-43C0-BDBE-98C3DD23C157}" type="datetimeFigureOut">
              <a:rPr lang="pt-PT" smtClean="0"/>
              <a:t>19/05/2024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BFBDD2CA-2C51-4982-99F4-33F45A851DC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199337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B931EA-FC08-2B74-C8EB-5318D40CF0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1D7D0BD2-194C-7F33-522A-79C9F27D7C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C585A65D-09E5-8805-E5BF-6849F312C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E0159-02D4-43C0-BDBE-98C3DD23C157}" type="datetimeFigureOut">
              <a:rPr lang="pt-PT" smtClean="0"/>
              <a:t>19/05/2024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FF41E512-AE0A-6B03-7C9C-DD60009C0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4D90B2AA-FF4A-9321-6CB0-F13E8C7C2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DD2CA-2C51-4982-99F4-33F45A851DC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1662040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E0159-02D4-43C0-BDBE-98C3DD23C157}" type="datetimeFigureOut">
              <a:rPr lang="pt-PT" smtClean="0"/>
              <a:t>19/05/2024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DD2CA-2C51-4982-99F4-33F45A851DC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84510850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E0159-02D4-43C0-BDBE-98C3DD23C157}" type="datetimeFigureOut">
              <a:rPr lang="pt-PT" smtClean="0"/>
              <a:t>19/05/2024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BFBDD2CA-2C51-4982-99F4-33F45A851DC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8708160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E0159-02D4-43C0-BDBE-98C3DD23C157}" type="datetimeFigureOut">
              <a:rPr lang="pt-PT" smtClean="0"/>
              <a:t>19/05/2024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DD2CA-2C51-4982-99F4-33F45A851DC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51343706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E0159-02D4-43C0-BDBE-98C3DD23C157}" type="datetimeFigureOut">
              <a:rPr lang="pt-PT" smtClean="0"/>
              <a:t>19/05/2024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DD2CA-2C51-4982-99F4-33F45A851DC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50619622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E0159-02D4-43C0-BDBE-98C3DD23C157}" type="datetimeFigureOut">
              <a:rPr lang="pt-PT" smtClean="0"/>
              <a:t>19/05/2024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DD2CA-2C51-4982-99F4-33F45A851DC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7491784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E0159-02D4-43C0-BDBE-98C3DD23C157}" type="datetimeFigureOut">
              <a:rPr lang="pt-PT" smtClean="0"/>
              <a:t>19/05/2024</a:t>
            </a:fld>
            <a:endParaRPr lang="pt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DD2CA-2C51-4982-99F4-33F45A851DC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45822629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E0159-02D4-43C0-BDBE-98C3DD23C157}" type="datetimeFigureOut">
              <a:rPr lang="pt-PT" smtClean="0"/>
              <a:t>19/05/2024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DD2CA-2C51-4982-99F4-33F45A851DC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041402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PT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E0159-02D4-43C0-BDBE-98C3DD23C157}" type="datetimeFigureOut">
              <a:rPr lang="pt-PT" smtClean="0"/>
              <a:t>19/05/2024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DD2CA-2C51-4982-99F4-33F45A851DC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76716540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grafia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PT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E0159-02D4-43C0-BDBE-98C3DD23C157}" type="datetimeFigureOut">
              <a:rPr lang="pt-PT" smtClean="0"/>
              <a:t>19/05/2024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BFBDD2CA-2C51-4982-99F4-33F45A851DC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6111070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E0159-02D4-43C0-BDBE-98C3DD23C157}" type="datetimeFigureOut">
              <a:rPr lang="pt-PT" smtClean="0"/>
              <a:t>19/05/2024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BFBDD2CA-2C51-4982-99F4-33F45A851DC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40043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B1FD61-B68B-ED42-C1AD-169E5170E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2F195C3E-6CF9-B041-F514-2EA25A5209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03E8B620-E4A8-DA3E-145C-5741FC824E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10B14C4A-776D-B96D-92BE-4E90F80E6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E0159-02D4-43C0-BDBE-98C3DD23C157}" type="datetimeFigureOut">
              <a:rPr lang="pt-PT" smtClean="0"/>
              <a:t>19/05/2024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A0035242-3010-71C7-9E0F-687B796A9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1F9F962F-5F97-19C9-E214-CFDE8655C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DD2CA-2C51-4982-99F4-33F45A851DC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59791395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E0159-02D4-43C0-BDBE-98C3DD23C157}" type="datetimeFigureOut">
              <a:rPr lang="pt-PT" smtClean="0"/>
              <a:t>19/05/2024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BFBDD2CA-2C51-4982-99F4-33F45A851DCD}" type="slidenum">
              <a:rPr lang="pt-PT" smtClean="0"/>
              <a:t>‹nº›</a:t>
            </a:fld>
            <a:endParaRPr lang="pt-PT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8876581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E0159-02D4-43C0-BDBE-98C3DD23C157}" type="datetimeFigureOut">
              <a:rPr lang="pt-PT" smtClean="0"/>
              <a:t>19/05/2024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BFBDD2CA-2C51-4982-99F4-33F45A851DC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1961143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E0159-02D4-43C0-BDBE-98C3DD23C157}" type="datetimeFigureOut">
              <a:rPr lang="pt-PT" smtClean="0"/>
              <a:t>19/05/2024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DD2CA-2C51-4982-99F4-33F45A851DC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517299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na de 3 Imag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PT"/>
              <a:t>Clique no ícone para adicionar uma imagem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PT"/>
              <a:t>Clique no ícone para adicionar uma imagem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PT"/>
              <a:t>Clique no ícone para adicionar uma imagem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E0159-02D4-43C0-BDBE-98C3DD23C157}" type="datetimeFigureOut">
              <a:rPr lang="pt-PT" smtClean="0"/>
              <a:t>19/05/2024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DD2CA-2C51-4982-99F4-33F45A851DC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8188918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E0159-02D4-43C0-BDBE-98C3DD23C157}" type="datetimeFigureOut">
              <a:rPr lang="pt-PT" smtClean="0"/>
              <a:t>19/05/2024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DD2CA-2C51-4982-99F4-33F45A851DC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3770415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0F8E0159-02D4-43C0-BDBE-98C3DD23C157}" type="datetimeFigureOut">
              <a:rPr lang="pt-PT" smtClean="0"/>
              <a:t>19/05/2024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BFBDD2CA-2C51-4982-99F4-33F45A851DC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62510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A6867E-FBB3-2F90-966D-1ABF00EB2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DE0735EE-F278-317D-DE2E-E1AB8C2314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8D32D3A7-6FA6-0EB9-C9D7-114FB511C4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>
            <a:extLst>
              <a:ext uri="{FF2B5EF4-FFF2-40B4-BE49-F238E27FC236}">
                <a16:creationId xmlns:a16="http://schemas.microsoft.com/office/drawing/2014/main" id="{836ED30B-85BA-A8A6-A9D2-E31BC75815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id="{B5AC1F25-FE95-B872-FF40-555B4069BD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id="{EE89E82C-5586-054B-A2CE-399028F7D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E0159-02D4-43C0-BDBE-98C3DD23C157}" type="datetimeFigureOut">
              <a:rPr lang="pt-PT" smtClean="0"/>
              <a:t>19/05/2024</a:t>
            </a:fld>
            <a:endParaRPr lang="pt-PT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DFA98E82-F4BF-647F-8E5A-065E9E1F4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>
            <a:extLst>
              <a:ext uri="{FF2B5EF4-FFF2-40B4-BE49-F238E27FC236}">
                <a16:creationId xmlns:a16="http://schemas.microsoft.com/office/drawing/2014/main" id="{1965C8B1-A956-6A44-5358-C0BFEB0D2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DD2CA-2C51-4982-99F4-33F45A851DC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390146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B63F1E-0C18-F6A1-1441-23CB40D19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Data 2">
            <a:extLst>
              <a:ext uri="{FF2B5EF4-FFF2-40B4-BE49-F238E27FC236}">
                <a16:creationId xmlns:a16="http://schemas.microsoft.com/office/drawing/2014/main" id="{436359D7-1A60-FE2D-7705-3772063CE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E0159-02D4-43C0-BDBE-98C3DD23C157}" type="datetimeFigureOut">
              <a:rPr lang="pt-PT" smtClean="0"/>
              <a:t>19/05/2024</a:t>
            </a:fld>
            <a:endParaRPr lang="pt-PT"/>
          </a:p>
        </p:txBody>
      </p:sp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27DCD94D-E395-1CAE-D056-7D5F2BE6C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3F7B2BC1-B187-53AA-4484-5BFE2CA59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DD2CA-2C51-4982-99F4-33F45A851DC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41367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>
            <a:extLst>
              <a:ext uri="{FF2B5EF4-FFF2-40B4-BE49-F238E27FC236}">
                <a16:creationId xmlns:a16="http://schemas.microsoft.com/office/drawing/2014/main" id="{34120D09-7653-6D2D-6D0C-21E0F584F7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E0159-02D4-43C0-BDBE-98C3DD23C157}" type="datetimeFigureOut">
              <a:rPr lang="pt-PT" smtClean="0"/>
              <a:t>19/05/2024</a:t>
            </a:fld>
            <a:endParaRPr lang="pt-PT"/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CE1E85CF-6639-1CFA-FB4F-C2A4D85DD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95C8763B-9717-D1AE-1DAC-AEFC4BCD8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DD2CA-2C51-4982-99F4-33F45A851DC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0146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7AB88E-E5A1-CB57-020C-D28291169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7F41CCA8-C23A-330C-13EE-0735C101E9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DA41C83D-C4DB-6BF7-8CC1-C9A25BA5E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8C8D6BB2-879E-364E-4E10-70D083F99A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E0159-02D4-43C0-BDBE-98C3DD23C157}" type="datetimeFigureOut">
              <a:rPr lang="pt-PT" smtClean="0"/>
              <a:t>19/05/2024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3E49027F-CF37-4F1D-9487-119F87FC2E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115BCC23-9220-A92E-3DE6-D5DEDFF78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DD2CA-2C51-4982-99F4-33F45A851DC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40384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75B419-7F06-85C1-B955-2952545B2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Imagem 2">
            <a:extLst>
              <a:ext uri="{FF2B5EF4-FFF2-40B4-BE49-F238E27FC236}">
                <a16:creationId xmlns:a16="http://schemas.microsoft.com/office/drawing/2014/main" id="{9D09E191-C91A-D271-80FD-AF7E820441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61ADCE50-65E9-A219-1E53-3F9E5B3179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37B91519-D04F-5A8C-9330-5E4B2701BC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E0159-02D4-43C0-BDBE-98C3DD23C157}" type="datetimeFigureOut">
              <a:rPr lang="pt-PT" smtClean="0"/>
              <a:t>19/05/2024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9C014B3C-916B-D146-B215-35AC25C86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B81D0AFB-BB82-6925-4EAF-F167949C7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DD2CA-2C51-4982-99F4-33F45A851DC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75596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38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>
            <a:extLst>
              <a:ext uri="{FF2B5EF4-FFF2-40B4-BE49-F238E27FC236}">
                <a16:creationId xmlns:a16="http://schemas.microsoft.com/office/drawing/2014/main" id="{3FDDEC7B-0CE3-4131-82B9-0B743B2B7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860924AC-C10A-6113-9B83-A43E694A23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6E91861E-3605-F496-D183-543E51E303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E0159-02D4-43C0-BDBE-98C3DD23C157}" type="datetimeFigureOut">
              <a:rPr lang="pt-PT" smtClean="0"/>
              <a:t>19/05/2024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2E1EF989-79F2-517A-5F84-A6C5B8A700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7DCFF23A-9B50-3053-9ED1-D45524E43B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BDD2CA-2C51-4982-99F4-33F45A851DC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013408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E0159-02D4-43C0-BDBE-98C3DD23C157}" type="datetimeFigureOut">
              <a:rPr lang="pt-PT" smtClean="0"/>
              <a:t>19/05/2024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BDD2CA-2C51-4982-99F4-33F45A851DC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9675332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  <p:sldLayoutId id="2147483972" r:id="rId12"/>
    <p:sldLayoutId id="2147483973" r:id="rId13"/>
    <p:sldLayoutId id="2147483974" r:id="rId14"/>
    <p:sldLayoutId id="2147483975" r:id="rId15"/>
    <p:sldLayoutId id="2147483976" r:id="rId16"/>
    <p:sldLayoutId id="2147483977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E0159-02D4-43C0-BDBE-98C3DD23C157}" type="datetimeFigureOut">
              <a:rPr lang="pt-PT" smtClean="0"/>
              <a:t>19/05/2024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BDD2CA-2C51-4982-99F4-33F45A851DC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2396264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79" r:id="rId1"/>
    <p:sldLayoutId id="2147483980" r:id="rId2"/>
    <p:sldLayoutId id="2147483981" r:id="rId3"/>
    <p:sldLayoutId id="2147483982" r:id="rId4"/>
    <p:sldLayoutId id="2147483983" r:id="rId5"/>
    <p:sldLayoutId id="2147483984" r:id="rId6"/>
    <p:sldLayoutId id="2147483985" r:id="rId7"/>
    <p:sldLayoutId id="2147483986" r:id="rId8"/>
    <p:sldLayoutId id="2147483987" r:id="rId9"/>
    <p:sldLayoutId id="2147483988" r:id="rId10"/>
    <p:sldLayoutId id="2147483989" r:id="rId11"/>
    <p:sldLayoutId id="2147483990" r:id="rId12"/>
    <p:sldLayoutId id="2147483991" r:id="rId13"/>
    <p:sldLayoutId id="2147483992" r:id="rId14"/>
    <p:sldLayoutId id="2147483993" r:id="rId15"/>
    <p:sldLayoutId id="2147483994" r:id="rId16"/>
    <p:sldLayoutId id="214748399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g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>
            <a:extLst>
              <a:ext uri="{FF2B5EF4-FFF2-40B4-BE49-F238E27FC236}">
                <a16:creationId xmlns:a16="http://schemas.microsoft.com/office/drawing/2014/main" id="{8C8666D1-4FAE-C582-8BBF-6F54E935BA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905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1689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1E81FD3E-2650-71D3-B747-6DEE5352EB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BBC257A4-323F-7806-01B6-480A23CA61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7916" y="814608"/>
            <a:ext cx="2553930" cy="6314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4400" b="1" dirty="0">
                <a:solidFill>
                  <a:srgbClr val="FF0000"/>
                </a:solidFill>
                <a:latin typeface="Gabriola" panose="04040605051002020D02" pitchFamily="82" charset="0"/>
              </a:rPr>
              <a:t>Objetivos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A07CB47-5BA4-510F-66C0-3B073392F7B1}"/>
              </a:ext>
            </a:extLst>
          </p:cNvPr>
          <p:cNvSpPr txBox="1"/>
          <p:nvPr/>
        </p:nvSpPr>
        <p:spPr>
          <a:xfrm>
            <a:off x="602226" y="1605627"/>
            <a:ext cx="10987547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000000"/>
                </a:solidFill>
                <a:latin typeface="Gabriola" panose="04040605051002020D02" pitchFamily="82" charset="0"/>
              </a:rPr>
              <a:t>Foi desenvolvido um conjunto de objetivos que nortearam as pesquisas:</a:t>
            </a:r>
          </a:p>
          <a:p>
            <a:pPr marL="571500" indent="-5715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t-BR" sz="2700" dirty="0">
                <a:latin typeface="Gabriola" panose="04040605051002020D02" pitchFamily="82" charset="0"/>
              </a:rPr>
              <a:t>Apresentar as diferentes teorias e processos do darwinismo social da eugenia na linha do tempo;</a:t>
            </a:r>
          </a:p>
          <a:p>
            <a:pPr marL="571500" indent="-5715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t-BR" sz="2700" dirty="0">
                <a:latin typeface="Gabriola" panose="04040605051002020D02" pitchFamily="82" charset="0"/>
              </a:rPr>
              <a:t>Pesquisar os elementos que identifique se o darwinismo social tem base científica ou trata-se um comportamento racista infundado;</a:t>
            </a:r>
          </a:p>
          <a:p>
            <a:pPr marL="571500" indent="-5715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t-BR" sz="2700" dirty="0">
                <a:latin typeface="Gabriola" panose="04040605051002020D02" pitchFamily="82" charset="0"/>
              </a:rPr>
              <a:t>Investigar se há aceitação da sociedade em relação a temática, seja por anuência ou por omissão;</a:t>
            </a:r>
          </a:p>
          <a:p>
            <a:pPr marL="571500" indent="-5715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t-BR" sz="2700" dirty="0">
                <a:latin typeface="Gabriola" panose="04040605051002020D02" pitchFamily="82" charset="0"/>
              </a:rPr>
              <a:t>Identificar o papel da comunicação em massa no processo do darwinismo social e da eugenia;</a:t>
            </a:r>
          </a:p>
          <a:p>
            <a:pPr marL="571500" indent="-5715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t-BR" sz="2700" dirty="0">
                <a:latin typeface="Gabriola" panose="04040605051002020D02" pitchFamily="82" charset="0"/>
              </a:rPr>
              <a:t>Fornecer elementos que possibilitem a avaliação dos impactos do darwinismo social sobre a cultura;</a:t>
            </a:r>
          </a:p>
          <a:p>
            <a:pPr marL="571500" indent="-5715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t-BR" sz="2700" dirty="0">
                <a:latin typeface="Gabriola" panose="04040605051002020D02" pitchFamily="82" charset="0"/>
              </a:rPr>
              <a:t>Examinar se há benefícios ou prejuízos culturais com a construção do comportamento em estudo.</a:t>
            </a:r>
          </a:p>
          <a:p>
            <a:endParaRPr lang="pt-BR" sz="2600" dirty="0">
              <a:latin typeface="Gabriola" panose="04040605051002020D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07912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1E81FD3E-2650-71D3-B747-6DEE5352EB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BBC257A4-323F-7806-01B6-480A23CA61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01567" y="1849830"/>
            <a:ext cx="2553930" cy="6314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4400" b="1" dirty="0">
                <a:solidFill>
                  <a:srgbClr val="FF0000"/>
                </a:solidFill>
                <a:latin typeface="Gabriola" panose="04040605051002020D02" pitchFamily="82" charset="0"/>
              </a:rPr>
              <a:t>Metodologia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A07CB47-5BA4-510F-66C0-3B073392F7B1}"/>
              </a:ext>
            </a:extLst>
          </p:cNvPr>
          <p:cNvSpPr txBox="1"/>
          <p:nvPr/>
        </p:nvSpPr>
        <p:spPr>
          <a:xfrm>
            <a:off x="3015916" y="2607595"/>
            <a:ext cx="7239581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dirty="0">
                <a:solidFill>
                  <a:srgbClr val="000000"/>
                </a:solidFill>
                <a:latin typeface="Gabriola" panose="04040605051002020D02" pitchFamily="82" charset="0"/>
              </a:rPr>
              <a:t>A metodologia aplicada a pesquisa será a qualitativa, com investigações em livros, artigos e vídeos inerentes a temática proposta. Será aplicada entrevistas com profissionais da área cultural, social e genética</a:t>
            </a:r>
            <a:endParaRPr lang="pt-BR" sz="3200" dirty="0">
              <a:latin typeface="Gabriola" panose="04040605051002020D02" pitchFamily="82" charset="0"/>
            </a:endParaRPr>
          </a:p>
          <a:p>
            <a:pPr algn="r"/>
            <a:endParaRPr lang="pt-BR" sz="2600" dirty="0">
              <a:latin typeface="Gabriola" panose="04040605051002020D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15332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89D3F5EA-48C2-2D66-8411-443BB2A39612}"/>
              </a:ext>
            </a:extLst>
          </p:cNvPr>
          <p:cNvSpPr/>
          <p:nvPr/>
        </p:nvSpPr>
        <p:spPr>
          <a:xfrm>
            <a:off x="3080082" y="6224337"/>
            <a:ext cx="9111918" cy="63366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0FFF632F-6EB4-6388-4F8F-E98DAC523DF4}"/>
              </a:ext>
            </a:extLst>
          </p:cNvPr>
          <p:cNvSpPr/>
          <p:nvPr/>
        </p:nvSpPr>
        <p:spPr>
          <a:xfrm>
            <a:off x="735104" y="784520"/>
            <a:ext cx="2344979" cy="6073479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77436DD-A8F5-F627-4BA4-35578F241AC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716" b="20901"/>
          <a:stretch/>
        </p:blipFill>
        <p:spPr>
          <a:xfrm>
            <a:off x="3080083" y="324081"/>
            <a:ext cx="9111917" cy="6073479"/>
          </a:xfrm>
          <a:prstGeom prst="rect">
            <a:avLst/>
          </a:prstGeom>
        </p:spPr>
      </p:pic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BBC257A4-323F-7806-01B6-480A23CA61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4293" y="1427789"/>
            <a:ext cx="1728019" cy="59311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4400" b="1" dirty="0">
                <a:solidFill>
                  <a:srgbClr val="FF0000"/>
                </a:solidFill>
                <a:latin typeface="Gabriola" panose="04040605051002020D02" pitchFamily="82" charset="0"/>
              </a:rPr>
              <a:t>Capítulo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758727D5-6C5A-6492-1B15-4D623AF0343D}"/>
              </a:ext>
            </a:extLst>
          </p:cNvPr>
          <p:cNvSpPr txBox="1"/>
          <p:nvPr/>
        </p:nvSpPr>
        <p:spPr>
          <a:xfrm>
            <a:off x="1147805" y="1649703"/>
            <a:ext cx="1131938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9600" b="1" dirty="0">
                <a:solidFill>
                  <a:srgbClr val="FF0000"/>
                </a:solidFill>
                <a:latin typeface="Algerian" panose="04020705040A02060702" pitchFamily="82" charset="0"/>
              </a:rPr>
              <a:t>2</a:t>
            </a:r>
            <a:endParaRPr lang="pt-PT" sz="19600" dirty="0">
              <a:latin typeface="Algerian" panose="04020705040A02060702" pitchFamily="82" charset="0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8A3BE9E8-55B1-EB23-06F4-4CFD08938C00}"/>
              </a:ext>
            </a:extLst>
          </p:cNvPr>
          <p:cNvSpPr txBox="1"/>
          <p:nvPr/>
        </p:nvSpPr>
        <p:spPr>
          <a:xfrm>
            <a:off x="735102" y="5227112"/>
            <a:ext cx="110209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dirty="0">
                <a:solidFill>
                  <a:srgbClr val="FFC000"/>
                </a:solidFill>
                <a:latin typeface="Gabriola" panose="04040605051002020D02" pitchFamily="82" charset="0"/>
              </a:rPr>
              <a:t>O embrião do pensamento e os primeiros passos</a:t>
            </a:r>
            <a:endParaRPr lang="pt-PT" sz="5400" dirty="0">
              <a:solidFill>
                <a:srgbClr val="FFC000"/>
              </a:solidFill>
              <a:latin typeface="Gabriola" panose="04040605051002020D02" pitchFamily="82" charset="0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17C4A77B-FF21-2E18-1197-8CF1A2D3178C}"/>
              </a:ext>
            </a:extLst>
          </p:cNvPr>
          <p:cNvSpPr/>
          <p:nvPr/>
        </p:nvSpPr>
        <p:spPr>
          <a:xfrm>
            <a:off x="0" y="0"/>
            <a:ext cx="12192000" cy="78452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E1EB4255-8DDB-97D8-6126-91B499C4F56D}"/>
              </a:ext>
            </a:extLst>
          </p:cNvPr>
          <p:cNvSpPr/>
          <p:nvPr/>
        </p:nvSpPr>
        <p:spPr>
          <a:xfrm>
            <a:off x="0" y="784520"/>
            <a:ext cx="735104" cy="607348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531438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E9F3ADB5-2D09-F376-12AF-85BD3D5EC4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8178" y="2320090"/>
            <a:ext cx="3990475" cy="4016542"/>
          </a:xfrm>
        </p:spPr>
        <p:txBody>
          <a:bodyPr/>
          <a:lstStyle/>
          <a:p>
            <a:pPr marL="0" indent="0">
              <a:buNone/>
            </a:pPr>
            <a:r>
              <a:rPr lang="pt-BR" sz="3000" dirty="0">
                <a:latin typeface="Gabriola" panose="04040605051002020D02" pitchFamily="82" charset="0"/>
              </a:rPr>
              <a:t>O Darwinismo Social e a Eugenia tem seu embrião 1796, quando </a:t>
            </a:r>
            <a:r>
              <a:rPr lang="pt-BR" sz="3000" b="0" i="0" dirty="0">
                <a:effectLst/>
                <a:latin typeface="Gabriola" panose="04040605051002020D02" pitchFamily="82" charset="0"/>
              </a:rPr>
              <a:t>o médico alemão Franz Joseph Gall desenvolve </a:t>
            </a:r>
            <a:r>
              <a:rPr lang="pt-BR" sz="3000" dirty="0">
                <a:latin typeface="Gabriola" panose="04040605051002020D02" pitchFamily="82" charset="0"/>
              </a:rPr>
              <a:t>o estudo da F</a:t>
            </a:r>
            <a:r>
              <a:rPr lang="pt-BR" sz="3000" b="0" i="0" dirty="0">
                <a:effectLst/>
                <a:latin typeface="Gabriola" panose="04040605051002020D02" pitchFamily="82" charset="0"/>
              </a:rPr>
              <a:t>renologia, onde acreditava-se que pelas características físicas do crânio, testa e nariz de uma pessoa, poderia determinar seu comportamento e caráter.</a:t>
            </a:r>
            <a:endParaRPr lang="pt-BR" sz="3000" dirty="0">
              <a:latin typeface="Gabriola" panose="04040605051002020D02" pitchFamily="82" charset="0"/>
            </a:endParaRPr>
          </a:p>
          <a:p>
            <a:pPr marL="0" indent="0">
              <a:buNone/>
            </a:pPr>
            <a:endParaRPr lang="pt-PT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25E2BBAE-42A1-434B-77F3-F9FE3A5081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210882" cy="685800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2AD5E52F-21E1-1BB2-0485-D87241590C7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0" t="-1637" r="34320" b="1637"/>
          <a:stretch/>
        </p:blipFill>
        <p:spPr>
          <a:xfrm>
            <a:off x="3841419" y="364958"/>
            <a:ext cx="3625516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3322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Posição de Conteúdo 4">
            <a:extLst>
              <a:ext uri="{FF2B5EF4-FFF2-40B4-BE49-F238E27FC236}">
                <a16:creationId xmlns:a16="http://schemas.microsoft.com/office/drawing/2014/main" id="{7E78F457-6B7D-45FD-84BF-345BE18E14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13809"/>
          </a:xfr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36712E62-B08F-0B53-CB94-DF5A56B17652}"/>
              </a:ext>
            </a:extLst>
          </p:cNvPr>
          <p:cNvSpPr txBox="1"/>
          <p:nvPr/>
        </p:nvSpPr>
        <p:spPr>
          <a:xfrm>
            <a:off x="5358064" y="1485378"/>
            <a:ext cx="3882189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4800" b="1" dirty="0">
                <a:solidFill>
                  <a:srgbClr val="FF0000"/>
                </a:solidFill>
                <a:effectLst/>
                <a:latin typeface="Gabriola" panose="04040605051002020D02" pitchFamily="82" charset="0"/>
                <a:ea typeface="Calibri" panose="020F0502020204030204" pitchFamily="34" charset="0"/>
              </a:rPr>
              <a:t>Em 1871, Charles Darwin, em sua obra </a:t>
            </a:r>
            <a:r>
              <a:rPr lang="pt-BR" sz="4800" b="1" i="1" dirty="0">
                <a:solidFill>
                  <a:srgbClr val="FF0000"/>
                </a:solidFill>
                <a:effectLst/>
                <a:latin typeface="Gabriola" panose="04040605051002020D02" pitchFamily="82" charset="0"/>
                <a:ea typeface="Calibri" panose="020F0502020204030204" pitchFamily="34" charset="0"/>
              </a:rPr>
              <a:t>A Origem do homem e a seleção sexual </a:t>
            </a:r>
            <a:r>
              <a:rPr lang="pt-BR" sz="4800" b="1" dirty="0">
                <a:solidFill>
                  <a:srgbClr val="FF0000"/>
                </a:solidFill>
                <a:effectLst/>
                <a:latin typeface="Gabriola" panose="04040605051002020D02" pitchFamily="82" charset="0"/>
                <a:ea typeface="Calibri" panose="020F0502020204030204" pitchFamily="34" charset="0"/>
              </a:rPr>
              <a:t>analisa a evolução humana</a:t>
            </a:r>
            <a:endParaRPr lang="pt-PT" sz="4800" b="1" dirty="0">
              <a:solidFill>
                <a:srgbClr val="FF0000"/>
              </a:solidFill>
              <a:latin typeface="Gabriola" panose="04040605051002020D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07254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extLst>
              <a:ext uri="{FF2B5EF4-FFF2-40B4-BE49-F238E27FC236}">
                <a16:creationId xmlns:a16="http://schemas.microsoft.com/office/drawing/2014/main" id="{0E9353D7-8035-C90D-3F0B-BFA06F77879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08" r="1959" b="-315"/>
          <a:stretch/>
        </p:blipFill>
        <p:spPr>
          <a:xfrm>
            <a:off x="3769895" y="-1"/>
            <a:ext cx="8422105" cy="4471361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id="{E64A6E3C-AD91-A1CD-C319-D311C1950443}"/>
              </a:ext>
            </a:extLst>
          </p:cNvPr>
          <p:cNvSpPr/>
          <p:nvPr/>
        </p:nvSpPr>
        <p:spPr>
          <a:xfrm>
            <a:off x="3609474" y="4373479"/>
            <a:ext cx="8582526" cy="2484521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4849AECB-FB21-4484-E860-67E8E1C77E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3040" y="4373479"/>
            <a:ext cx="7812504" cy="2137609"/>
          </a:xfrm>
        </p:spPr>
        <p:txBody>
          <a:bodyPr>
            <a:no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pt-BR" sz="3600" dirty="0">
                <a:solidFill>
                  <a:srgbClr val="FFFF00"/>
                </a:solidFill>
                <a:effectLst/>
                <a:latin typeface="Gabriola" panose="04040605051002020D02" pitchFamily="82" charset="0"/>
                <a:ea typeface="Calibri" panose="020F0502020204030204" pitchFamily="34" charset="0"/>
              </a:rPr>
              <a:t>Neste cenário, surge então a Eugenia, teoria criada por Francis </a:t>
            </a:r>
            <a:r>
              <a:rPr lang="pt-BR" sz="3600" dirty="0" err="1">
                <a:solidFill>
                  <a:srgbClr val="FFFF00"/>
                </a:solidFill>
                <a:effectLst/>
                <a:latin typeface="Gabriola" panose="04040605051002020D02" pitchFamily="82" charset="0"/>
                <a:ea typeface="Calibri" panose="020F0502020204030204" pitchFamily="34" charset="0"/>
              </a:rPr>
              <a:t>Galton</a:t>
            </a:r>
            <a:r>
              <a:rPr lang="pt-BR" sz="3600" dirty="0">
                <a:solidFill>
                  <a:srgbClr val="FFFF00"/>
                </a:solidFill>
                <a:effectLst/>
                <a:latin typeface="Gabriola" panose="04040605051002020D02" pitchFamily="82" charset="0"/>
                <a:ea typeface="Calibri" panose="020F0502020204030204" pitchFamily="34" charset="0"/>
              </a:rPr>
              <a:t> em 1883, que defendia o discurso que era capaz do aperfeiçoamento da espécie humana</a:t>
            </a:r>
            <a:endParaRPr lang="pt-PT" sz="3600" dirty="0">
              <a:solidFill>
                <a:srgbClr val="FFFF00"/>
              </a:solidFill>
              <a:latin typeface="Gabriola" panose="04040605051002020D02" pitchFamily="82" charset="0"/>
            </a:endParaRPr>
          </a:p>
        </p:txBody>
      </p:sp>
      <p:pic>
        <p:nvPicPr>
          <p:cNvPr id="23" name="Imagem 22">
            <a:extLst>
              <a:ext uri="{FF2B5EF4-FFF2-40B4-BE49-F238E27FC236}">
                <a16:creationId xmlns:a16="http://schemas.microsoft.com/office/drawing/2014/main" id="{009EA038-6AFD-50A2-D381-96A94B64B78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9" t="524" r="17900" b="-524"/>
          <a:stretch/>
        </p:blipFill>
        <p:spPr>
          <a:xfrm flipH="1">
            <a:off x="-2" y="-3495"/>
            <a:ext cx="3769897" cy="6905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5363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:a16="http://schemas.microsoft.com/office/drawing/2014/main" id="{18C7746A-91F6-588F-DA75-EED2B2998276}"/>
              </a:ext>
            </a:extLst>
          </p:cNvPr>
          <p:cNvSpPr/>
          <p:nvPr/>
        </p:nvSpPr>
        <p:spPr>
          <a:xfrm>
            <a:off x="0" y="0"/>
            <a:ext cx="1219200" cy="685800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7C6F506D-DC33-674D-E0A7-860A884391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0"/>
            <a:ext cx="10972800" cy="6858000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0FFF632F-6EB4-6388-4F8F-E98DAC523DF4}"/>
              </a:ext>
            </a:extLst>
          </p:cNvPr>
          <p:cNvSpPr/>
          <p:nvPr/>
        </p:nvSpPr>
        <p:spPr>
          <a:xfrm>
            <a:off x="0" y="860352"/>
            <a:ext cx="2225357" cy="1389838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BBC257A4-323F-7806-01B6-480A23CA61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922" y="106951"/>
            <a:ext cx="2344978" cy="59311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t-BR" sz="4800" b="1" dirty="0">
                <a:solidFill>
                  <a:srgbClr val="FF0000"/>
                </a:solidFill>
                <a:latin typeface="Gabriola" panose="04040605051002020D02" pitchFamily="82" charset="0"/>
              </a:rPr>
              <a:t>Capítulo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758727D5-6C5A-6492-1B15-4D623AF0343D}"/>
              </a:ext>
            </a:extLst>
          </p:cNvPr>
          <p:cNvSpPr txBox="1"/>
          <p:nvPr/>
        </p:nvSpPr>
        <p:spPr>
          <a:xfrm>
            <a:off x="625365" y="798245"/>
            <a:ext cx="113193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9600" b="1" dirty="0">
                <a:solidFill>
                  <a:schemeClr val="bg1"/>
                </a:solidFill>
                <a:latin typeface="Algerian" panose="04020705040A02060702" pitchFamily="82" charset="0"/>
              </a:rPr>
              <a:t>3</a:t>
            </a:r>
            <a:endParaRPr lang="pt-PT" sz="9600" dirty="0">
              <a:solidFill>
                <a:schemeClr val="bg1"/>
              </a:solidFill>
              <a:latin typeface="Algerian" panose="04020705040A02060702" pitchFamily="82" charset="0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8A3BE9E8-55B1-EB23-06F4-4CFD08938C00}"/>
              </a:ext>
            </a:extLst>
          </p:cNvPr>
          <p:cNvSpPr txBox="1"/>
          <p:nvPr/>
        </p:nvSpPr>
        <p:spPr>
          <a:xfrm>
            <a:off x="126922" y="2362354"/>
            <a:ext cx="444507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FF0000"/>
                </a:solidFill>
                <a:latin typeface="Gabriola" panose="04040605051002020D02" pitchFamily="82" charset="0"/>
              </a:rPr>
              <a:t>O aperfeiçoamento da raça e sua trajetória</a:t>
            </a:r>
            <a:endParaRPr lang="pt-PT" sz="6000" b="1" dirty="0">
              <a:solidFill>
                <a:srgbClr val="FF0000"/>
              </a:solidFill>
              <a:latin typeface="Gabriola" panose="04040605051002020D02" pitchFamily="82" charset="0"/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6B75BC41-9144-0CCD-5AE7-803F6459563F}"/>
              </a:ext>
            </a:extLst>
          </p:cNvPr>
          <p:cNvSpPr txBox="1"/>
          <p:nvPr/>
        </p:nvSpPr>
        <p:spPr>
          <a:xfrm>
            <a:off x="86818" y="2306208"/>
            <a:ext cx="444507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chemeClr val="bg1"/>
                </a:solidFill>
                <a:latin typeface="Gabriola" panose="04040605051002020D02" pitchFamily="82" charset="0"/>
              </a:rPr>
              <a:t>O aperfeiçoamento da raça e sua trajetória</a:t>
            </a:r>
            <a:endParaRPr lang="pt-PT" sz="6000" b="1" dirty="0">
              <a:solidFill>
                <a:schemeClr val="bg1"/>
              </a:solidFill>
              <a:latin typeface="Gabriola" panose="04040605051002020D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62785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82886A98-DFC4-1D81-5C21-811DB29856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595FA6F7-F8FF-7C92-C59A-408BC9714289}"/>
              </a:ext>
            </a:extLst>
          </p:cNvPr>
          <p:cNvSpPr txBox="1"/>
          <p:nvPr/>
        </p:nvSpPr>
        <p:spPr>
          <a:xfrm>
            <a:off x="1074821" y="1228397"/>
            <a:ext cx="10042358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PT" sz="4000" dirty="0">
                <a:effectLst/>
                <a:latin typeface="Gabriola" panose="04040605051002020D02" pitchFamily="82" charset="0"/>
                <a:ea typeface="Calibri" panose="020F0502020204030204" pitchFamily="34" charset="0"/>
              </a:rPr>
              <a:t>O darwinismo social e a eugenia são conceitos de um discurso civilizatório onde tenta-se apresentar um novo padrão cultural para a construção de uma sociedade baseada nos valores da purificação da raça humana por intervenção direta de seleção de indivíduos, onde os mais inteligentes são privilegiados em posições na sociedade e os demais ocupam cargos de servidão ou seriam simplesmente eliminados pelo sistema. </a:t>
            </a:r>
            <a:endParaRPr lang="pt-PT" sz="4000" dirty="0">
              <a:latin typeface="Gabriola" panose="04040605051002020D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0469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97C773B3-02A6-70D4-4DD9-453BB2C301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D2F10F27-C772-3031-783E-A1AB540F8609}"/>
              </a:ext>
            </a:extLst>
          </p:cNvPr>
          <p:cNvSpPr txBox="1"/>
          <p:nvPr/>
        </p:nvSpPr>
        <p:spPr>
          <a:xfrm>
            <a:off x="2454442" y="2277979"/>
            <a:ext cx="6689558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PT" sz="4000" dirty="0">
                <a:effectLst/>
                <a:latin typeface="Gabriola" panose="04040605051002020D02" pitchFamily="82" charset="0"/>
                <a:ea typeface="Calibri" panose="020F0502020204030204" pitchFamily="34" charset="0"/>
              </a:rPr>
              <a:t>Ao longo das décadas o Darwinismo Social e a Eugenia assumiram diversas faces, das quais enumeramos a seguir</a:t>
            </a:r>
            <a:br>
              <a:rPr lang="pt-PT" sz="1800" dirty="0">
                <a:effectLst/>
                <a:latin typeface="Gabriola" panose="04040605051002020D02" pitchFamily="82" charset="0"/>
                <a:ea typeface="Calibri" panose="020F0502020204030204" pitchFamily="34" charset="0"/>
              </a:rPr>
            </a:br>
            <a:endParaRPr lang="pt-PT" sz="1800" dirty="0">
              <a:latin typeface="Gabriola" panose="04040605051002020D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9043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3D26B2D6-C1BD-34F6-A5D6-A929230CE0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2B1D113D-4EC6-6F5D-7F64-9CB12DF4E50D}"/>
              </a:ext>
            </a:extLst>
          </p:cNvPr>
          <p:cNvSpPr txBox="1"/>
          <p:nvPr/>
        </p:nvSpPr>
        <p:spPr>
          <a:xfrm>
            <a:off x="1443790" y="797510"/>
            <a:ext cx="997819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 mecanismo evolutivo proposto por Jean-Baptiste Lamarck (1744-1829) – Lamarckismo</a:t>
            </a:r>
            <a:r>
              <a:rPr lang="pt-BR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	</a:t>
            </a:r>
          </a:p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</a:rPr>
              <a:t>Onde todas as mudanças estruturais sofridas por um indivíduo seriam transmitidas para seus descendentes</a:t>
            </a:r>
          </a:p>
          <a:p>
            <a:endParaRPr lang="pt-BR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pt-B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 mecanismo evolutivo proposto por Franz Joseph Gall (1758-1828) – Frenologia</a:t>
            </a:r>
          </a:p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</a:rPr>
              <a:t>Onde acreditava-se que pelas características físicas do crânio, testa e nariz de uma pessoa, poderia determinar seu comportamento e caráter.</a:t>
            </a:r>
          </a:p>
          <a:p>
            <a:endParaRPr lang="pt-BR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pt-B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 mecanismo evolutivo proposto por Charles Darwin (1809 – 1882) - A Origem do homem e a seleção sexual</a:t>
            </a:r>
          </a:p>
          <a:p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</a:rPr>
              <a:t>Onde acredita-se que a espécie humana pode ser aperfeiçoada por meio do indivíduo que melhor se adapta</a:t>
            </a:r>
            <a:endParaRPr lang="pt-BR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41148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F0957E9A-37F1-6951-6F44-AF78CC53D8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8" t="1582" r="4850" b="15025"/>
          <a:stretch/>
        </p:blipFill>
        <p:spPr bwMode="auto">
          <a:xfrm>
            <a:off x="-106680" y="0"/>
            <a:ext cx="12315688" cy="6859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Seta: Pentágono 18">
            <a:extLst>
              <a:ext uri="{FF2B5EF4-FFF2-40B4-BE49-F238E27FC236}">
                <a16:creationId xmlns:a16="http://schemas.microsoft.com/office/drawing/2014/main" id="{700B4FCB-3819-23CF-23FC-380B535C140E}"/>
              </a:ext>
            </a:extLst>
          </p:cNvPr>
          <p:cNvSpPr/>
          <p:nvPr/>
        </p:nvSpPr>
        <p:spPr>
          <a:xfrm flipH="1">
            <a:off x="5735447" y="4055227"/>
            <a:ext cx="3349562" cy="450380"/>
          </a:xfrm>
          <a:prstGeom prst="homePlate">
            <a:avLst/>
          </a:prstGeom>
          <a:solidFill>
            <a:schemeClr val="tx1"/>
          </a:solidFill>
          <a:ln w="76200">
            <a:solidFill>
              <a:schemeClr val="accent2">
                <a:lumMod val="75000"/>
              </a:schemeClr>
            </a:solidFill>
            <a:prstDash val="lgDash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61051ACB-C25D-CDC2-31A0-4266E7B14AD6}"/>
              </a:ext>
            </a:extLst>
          </p:cNvPr>
          <p:cNvSpPr/>
          <p:nvPr/>
        </p:nvSpPr>
        <p:spPr>
          <a:xfrm>
            <a:off x="689809" y="5878052"/>
            <a:ext cx="5769985" cy="64633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D165D186-B23D-1E30-E142-8A4A575AAD38}"/>
              </a:ext>
            </a:extLst>
          </p:cNvPr>
          <p:cNvSpPr txBox="1"/>
          <p:nvPr/>
        </p:nvSpPr>
        <p:spPr>
          <a:xfrm>
            <a:off x="6113008" y="2439609"/>
            <a:ext cx="189762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solidFill>
                  <a:schemeClr val="bg1"/>
                </a:solidFill>
                <a:latin typeface="Arial Black" panose="020B0A04020102020204" pitchFamily="34" charset="0"/>
              </a:rPr>
              <a:t>PROJETO DE TESE DE DOUTORAMENTO EM CIÊNCIAS DA CULTURA</a:t>
            </a:r>
            <a:endParaRPr lang="pt-PT" sz="1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3F25D986-937F-600D-027D-383CD76AE56C}"/>
              </a:ext>
            </a:extLst>
          </p:cNvPr>
          <p:cNvSpPr txBox="1"/>
          <p:nvPr/>
        </p:nvSpPr>
        <p:spPr>
          <a:xfrm>
            <a:off x="689809" y="5841527"/>
            <a:ext cx="5976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  <a:latin typeface="Berlin Sans FB Demi" panose="020E0802020502020306" pitchFamily="34" charset="0"/>
              </a:rPr>
              <a:t>Autor: Jamil Abdalla </a:t>
            </a:r>
            <a:r>
              <a:rPr lang="pt-BR" dirty="0" err="1">
                <a:solidFill>
                  <a:schemeClr val="bg1"/>
                </a:solidFill>
                <a:latin typeface="Berlin Sans FB Demi" panose="020E0802020502020306" pitchFamily="34" charset="0"/>
              </a:rPr>
              <a:t>Auhi</a:t>
            </a:r>
            <a:r>
              <a:rPr lang="pt-BR" dirty="0">
                <a:solidFill>
                  <a:schemeClr val="bg1"/>
                </a:solidFill>
                <a:latin typeface="Berlin Sans FB Demi" panose="020E0802020502020306" pitchFamily="34" charset="0"/>
              </a:rPr>
              <a:t>    Al80449</a:t>
            </a:r>
          </a:p>
          <a:p>
            <a:r>
              <a:rPr lang="pt-BR" dirty="0">
                <a:solidFill>
                  <a:schemeClr val="bg1"/>
                </a:solidFill>
                <a:latin typeface="Berlin Sans FB Demi" panose="020E0802020502020306" pitchFamily="34" charset="0"/>
              </a:rPr>
              <a:t>Orientadora: </a:t>
            </a:r>
            <a:r>
              <a:rPr lang="pt-BR" dirty="0" err="1">
                <a:solidFill>
                  <a:schemeClr val="bg1"/>
                </a:solidFill>
                <a:latin typeface="Berlin Sans FB Demi" panose="020E0802020502020306" pitchFamily="34" charset="0"/>
              </a:rPr>
              <a:t>Profª</a:t>
            </a:r>
            <a:r>
              <a:rPr lang="pt-BR" dirty="0">
                <a:solidFill>
                  <a:schemeClr val="bg1"/>
                </a:solidFill>
                <a:latin typeface="Berlin Sans FB Demi" panose="020E0802020502020306" pitchFamily="34" charset="0"/>
              </a:rPr>
              <a:t> </a:t>
            </a:r>
            <a:r>
              <a:rPr lang="pt-BR" dirty="0" err="1">
                <a:solidFill>
                  <a:schemeClr val="bg1"/>
                </a:solidFill>
                <a:latin typeface="Berlin Sans FB Demi" panose="020E0802020502020306" pitchFamily="34" charset="0"/>
              </a:rPr>
              <a:t>Dr</a:t>
            </a:r>
            <a:r>
              <a:rPr lang="pt-BR" dirty="0">
                <a:solidFill>
                  <a:schemeClr val="bg1"/>
                </a:solidFill>
                <a:latin typeface="Berlin Sans FB Demi" panose="020E0802020502020306" pitchFamily="34" charset="0"/>
              </a:rPr>
              <a:t>ª </a:t>
            </a:r>
            <a:r>
              <a:rPr lang="pt-BR" sz="1800" dirty="0">
                <a:solidFill>
                  <a:schemeClr val="bg1"/>
                </a:solidFill>
                <a:effectLst/>
                <a:latin typeface="Berlin Sans FB Demi" panose="020E0802020502020306" pitchFamily="34" charset="0"/>
                <a:ea typeface="Calibri" panose="020F0502020204030204" pitchFamily="34" charset="0"/>
              </a:rPr>
              <a:t>Orquídea Maria Moreira Ribeiro</a:t>
            </a:r>
            <a:endParaRPr lang="pt-PT" dirty="0">
              <a:solidFill>
                <a:schemeClr val="bg1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A98D792-B10A-1C6D-0926-74E1D4BBC92B}"/>
              </a:ext>
            </a:extLst>
          </p:cNvPr>
          <p:cNvSpPr txBox="1"/>
          <p:nvPr/>
        </p:nvSpPr>
        <p:spPr>
          <a:xfrm>
            <a:off x="612702" y="648757"/>
            <a:ext cx="889327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5400" dirty="0">
                <a:solidFill>
                  <a:srgbClr val="FF0000"/>
                </a:solidFill>
                <a:latin typeface="Gill Sans MT Ext Condensed Bold" panose="020B0902020104020203" pitchFamily="34" charset="0"/>
                <a:cs typeface="Arial" panose="020B0604020202020204" pitchFamily="34" charset="0"/>
              </a:rPr>
              <a:t>Darwinismo Social e Eugenia, olhares sobre o discurso</a:t>
            </a:r>
          </a:p>
          <a:p>
            <a:pPr algn="ctr"/>
            <a:r>
              <a:rPr lang="pt-BR" sz="5400" dirty="0">
                <a:solidFill>
                  <a:srgbClr val="FF0000"/>
                </a:solidFill>
                <a:latin typeface="Gill Sans MT Ext Condensed Bold" panose="020B0902020104020203" pitchFamily="34" charset="0"/>
                <a:cs typeface="Arial" panose="020B0604020202020204" pitchFamily="34" charset="0"/>
              </a:rPr>
              <a:t>civilizacional apresentado como novo paradigma cultural</a:t>
            </a:r>
          </a:p>
        </p:txBody>
      </p:sp>
      <p:sp>
        <p:nvSpPr>
          <p:cNvPr id="20" name="Seta: Pentágono 19">
            <a:extLst>
              <a:ext uri="{FF2B5EF4-FFF2-40B4-BE49-F238E27FC236}">
                <a16:creationId xmlns:a16="http://schemas.microsoft.com/office/drawing/2014/main" id="{89E60779-0D94-617A-C120-53CA6343FCA1}"/>
              </a:ext>
            </a:extLst>
          </p:cNvPr>
          <p:cNvSpPr/>
          <p:nvPr/>
        </p:nvSpPr>
        <p:spPr>
          <a:xfrm rot="10800000" flipH="1">
            <a:off x="5499473" y="4971827"/>
            <a:ext cx="3349562" cy="450381"/>
          </a:xfrm>
          <a:prstGeom prst="homePlate">
            <a:avLst/>
          </a:prstGeom>
          <a:solidFill>
            <a:schemeClr val="tx1"/>
          </a:solidFill>
          <a:ln w="7620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399099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EFC55866-0DEC-0AC9-ED01-5A4350EAB8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10C8ECE9-6FE2-0BD3-2C76-4A4A28C937A2}"/>
              </a:ext>
            </a:extLst>
          </p:cNvPr>
          <p:cNvSpPr txBox="1"/>
          <p:nvPr/>
        </p:nvSpPr>
        <p:spPr>
          <a:xfrm>
            <a:off x="1523999" y="1491917"/>
            <a:ext cx="9609221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 mecanismo evolutivo proposto por Francis </a:t>
            </a:r>
            <a:r>
              <a:rPr lang="pt-BR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Galton</a:t>
            </a:r>
            <a:r>
              <a:rPr lang="pt-B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(1822 - 1911)</a:t>
            </a:r>
            <a:r>
              <a:rPr lang="pt-BR" sz="2400" b="1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pt-B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 Eugenia</a:t>
            </a:r>
            <a:r>
              <a:rPr lang="pt-BR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	</a:t>
            </a:r>
          </a:p>
          <a:p>
            <a:r>
              <a:rPr lang="pt-BR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Defendeu o conjunto de conhecimentos e práticas que visavam a melhoria das características genéticas</a:t>
            </a:r>
          </a:p>
          <a:p>
            <a:endParaRPr lang="pt-BR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pt-B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 mecanismo evolutivo proposto por </a:t>
            </a:r>
            <a:r>
              <a:rPr lang="pt-BR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Césare</a:t>
            </a:r>
            <a:r>
              <a:rPr lang="pt-B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pt-BR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Lombroso</a:t>
            </a:r>
            <a:r>
              <a:rPr lang="pt-B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(1835 – 1909) - Direito e à Medicina Legal</a:t>
            </a:r>
          </a:p>
          <a:p>
            <a:r>
              <a:rPr lang="pt-BR" sz="2400" b="0" i="0" dirty="0">
                <a:effectLst/>
                <a:latin typeface="Google Sans"/>
              </a:rPr>
              <a:t>Acreditava-se que o criminoso era nato, que seria um sujeito de sentimentos primitivos que nasce predestinado a cometer crimes.</a:t>
            </a:r>
            <a:endParaRPr lang="pt-BR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93418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475771CE-8924-0E81-5F0B-7B9D7AA4FD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6799B0A7-1254-E571-5ABD-6D724F11196A}"/>
              </a:ext>
            </a:extLst>
          </p:cNvPr>
          <p:cNvSpPr txBox="1"/>
          <p:nvPr/>
        </p:nvSpPr>
        <p:spPr>
          <a:xfrm>
            <a:off x="980122" y="1145890"/>
            <a:ext cx="65786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PT" sz="2400" b="1" i="0" dirty="0">
                <a:solidFill>
                  <a:srgbClr val="0D0D0D"/>
                </a:solidFill>
                <a:effectLst/>
                <a:latin typeface="Söhne"/>
              </a:rPr>
              <a:t>Racismo Científico</a:t>
            </a:r>
          </a:p>
          <a:p>
            <a:r>
              <a:rPr lang="pt-BR" sz="2400" dirty="0">
                <a:latin typeface="Google Sans"/>
              </a:rPr>
              <a:t>O racismo científico, um conjunto de teorias e práticas que utilizava a ciência para justificar e promover a crença na superioridade de certas raças sobre outras, tem suas raízes no século XVIII.</a:t>
            </a:r>
          </a:p>
          <a:p>
            <a:r>
              <a:rPr lang="pt-BR" sz="2400" b="0" i="0" dirty="0">
                <a:solidFill>
                  <a:srgbClr val="0D0D0D"/>
                </a:solidFill>
                <a:effectLst/>
                <a:latin typeface="Söhne"/>
              </a:rPr>
              <a:t>No século XIX, o racismo científico ganhou força com o desenvolvimento da antropologia física e da craniometria, o estudo das medições do crânio humano. Cientistas como Samuel George </a:t>
            </a:r>
            <a:r>
              <a:rPr lang="pt-BR" sz="2400" b="0" i="0" dirty="0" err="1">
                <a:solidFill>
                  <a:srgbClr val="0D0D0D"/>
                </a:solidFill>
                <a:effectLst/>
                <a:latin typeface="Söhne"/>
              </a:rPr>
              <a:t>Morton</a:t>
            </a:r>
            <a:r>
              <a:rPr lang="pt-BR" sz="2400" b="0" i="0" dirty="0">
                <a:solidFill>
                  <a:srgbClr val="0D0D0D"/>
                </a:solidFill>
                <a:effectLst/>
                <a:latin typeface="Söhne"/>
              </a:rPr>
              <a:t> e Paul Broca utilizaram medições cranianas para argumentar que existiam diferenças significativas na capacidade intelectual entre as raças. </a:t>
            </a:r>
            <a:endParaRPr lang="pt-BR" sz="2400" dirty="0">
              <a:latin typeface="Google Sans"/>
            </a:endParaRPr>
          </a:p>
        </p:txBody>
      </p:sp>
      <p:pic>
        <p:nvPicPr>
          <p:cNvPr id="4098" name="Picture 2" descr="Craniometria – Wikipédia, a enciclopédia livre">
            <a:extLst>
              <a:ext uri="{FF2B5EF4-FFF2-40B4-BE49-F238E27FC236}">
                <a16:creationId xmlns:a16="http://schemas.microsoft.com/office/drawing/2014/main" id="{DB23D228-7877-04EB-F026-AE88297DCF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3809" y="1187795"/>
            <a:ext cx="3678070" cy="4359565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05721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D8FA59C4-0EE8-F592-0DF4-48A81FB599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299A400A-BFCC-09CC-2D2F-08D3D4503BCF}"/>
              </a:ext>
            </a:extLst>
          </p:cNvPr>
          <p:cNvSpPr txBox="1"/>
          <p:nvPr/>
        </p:nvSpPr>
        <p:spPr>
          <a:xfrm>
            <a:off x="1668378" y="944161"/>
            <a:ext cx="956109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latin typeface="Google Sans"/>
              </a:rPr>
              <a:t>E</a:t>
            </a:r>
            <a:r>
              <a:rPr lang="pt-BR" sz="2400" b="1" i="0" dirty="0">
                <a:effectLst/>
                <a:latin typeface="Google Sans"/>
              </a:rPr>
              <a:t>scravidão</a:t>
            </a:r>
          </a:p>
          <a:p>
            <a:r>
              <a:rPr lang="pt-BR" sz="2400" dirty="0">
                <a:latin typeface="Google Sans"/>
              </a:rPr>
              <a:t>Onde um indivíduo assume a propriedade sobre o outro baseado nas características étnicas ou culturais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FFF1FC2F-46FA-72D8-B814-B9DE32F5E1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065" y="1842584"/>
            <a:ext cx="3266072" cy="436037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642AC9CC-488F-772E-A2BB-D0A6DF0B7B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847" y="2235025"/>
            <a:ext cx="6128084" cy="370938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28300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D8FA59C4-0EE8-F592-0DF4-48A81FB599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299A400A-BFCC-09CC-2D2F-08D3D4503BCF}"/>
              </a:ext>
            </a:extLst>
          </p:cNvPr>
          <p:cNvSpPr txBox="1"/>
          <p:nvPr/>
        </p:nvSpPr>
        <p:spPr>
          <a:xfrm>
            <a:off x="2053388" y="750100"/>
            <a:ext cx="630855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 err="1">
                <a:latin typeface="Google Sans"/>
              </a:rPr>
              <a:t>Ku</a:t>
            </a:r>
            <a:r>
              <a:rPr lang="pt-BR" sz="2400" b="1" dirty="0">
                <a:latin typeface="Google Sans"/>
              </a:rPr>
              <a:t> </a:t>
            </a:r>
            <a:r>
              <a:rPr lang="pt-BR" sz="2400" b="1" dirty="0" err="1">
                <a:latin typeface="Google Sans"/>
              </a:rPr>
              <a:t>Klux</a:t>
            </a:r>
            <a:r>
              <a:rPr lang="pt-BR" sz="2400" b="1" dirty="0">
                <a:latin typeface="Google Sans"/>
              </a:rPr>
              <a:t> </a:t>
            </a:r>
            <a:r>
              <a:rPr lang="pt-BR" sz="2400" b="1" dirty="0" err="1">
                <a:latin typeface="Google Sans"/>
              </a:rPr>
              <a:t>Klan</a:t>
            </a:r>
            <a:endParaRPr lang="pt-BR" sz="2400" b="1" dirty="0">
              <a:latin typeface="Google Sans"/>
            </a:endParaRPr>
          </a:p>
          <a:p>
            <a:r>
              <a:rPr lang="pt-BR" sz="2400" dirty="0">
                <a:latin typeface="Google Sans"/>
              </a:rPr>
              <a:t>Movimento racista radical que defende correntes reacionárias como a supremacia branca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9110612C-42C4-231C-CCD9-F06E2727470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9" t="4912" r="8093" b="3158"/>
          <a:stretch/>
        </p:blipFill>
        <p:spPr>
          <a:xfrm>
            <a:off x="1872672" y="2003950"/>
            <a:ext cx="3080573" cy="41039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CF36BC01-45B7-EDD6-469F-5B72D71932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042" y="750100"/>
            <a:ext cx="1905000" cy="1905000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33E785A0-F40E-2D09-E9EB-82EB33AEBF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7427" y="2795205"/>
            <a:ext cx="5446331" cy="331269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12106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D8FA59C4-0EE8-F592-0DF4-48A81FB599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299A400A-BFCC-09CC-2D2F-08D3D4503BCF}"/>
              </a:ext>
            </a:extLst>
          </p:cNvPr>
          <p:cNvSpPr txBox="1"/>
          <p:nvPr/>
        </p:nvSpPr>
        <p:spPr>
          <a:xfrm>
            <a:off x="1716505" y="703530"/>
            <a:ext cx="956109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latin typeface="Google Sans"/>
              </a:rPr>
              <a:t>Etnocentrismo</a:t>
            </a:r>
          </a:p>
          <a:p>
            <a:r>
              <a:rPr lang="pt-BR" sz="2400" b="0" i="0" dirty="0">
                <a:solidFill>
                  <a:srgbClr val="040C28"/>
                </a:solidFill>
                <a:effectLst/>
                <a:latin typeface="Google Sans"/>
              </a:rPr>
              <a:t>É o entendimento que vê o mundo com base em sua própria cultura, desconsiderando as outras culturas ou considerando a sua como superior às demais</a:t>
            </a:r>
            <a:endParaRPr lang="pt-PT" sz="2400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41CD8F43-9F68-777E-E7ED-0EDEFFFBCB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6392" y="2387379"/>
            <a:ext cx="6559216" cy="352646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40190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CB9BB8B0-7F1D-CC85-1810-E5656779E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22CE0975-20A6-A0E6-C2E4-56CA89C09F8D}"/>
              </a:ext>
            </a:extLst>
          </p:cNvPr>
          <p:cNvSpPr txBox="1"/>
          <p:nvPr/>
        </p:nvSpPr>
        <p:spPr>
          <a:xfrm>
            <a:off x="976349" y="798910"/>
            <a:ext cx="819126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latin typeface="Google Sans"/>
              </a:rPr>
              <a:t>O Nazismo e a Raça Ariana</a:t>
            </a:r>
          </a:p>
          <a:p>
            <a:r>
              <a:rPr lang="pt-BR" sz="2400" dirty="0">
                <a:latin typeface="Google Sans"/>
              </a:rPr>
              <a:t>Tinha por doutrina a purificação da espécie humana por meio da seleção manipular dos elementos, onde os que não atendiam os perfis considerados superiores, eram exterminados.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7F57FF2-8489-7454-3D99-49B2EDFFD44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32"/>
          <a:stretch/>
        </p:blipFill>
        <p:spPr>
          <a:xfrm>
            <a:off x="9287789" y="798910"/>
            <a:ext cx="1530028" cy="1494129"/>
          </a:xfrm>
          <a:prstGeom prst="rect">
            <a:avLst/>
          </a:prstGeom>
        </p:spPr>
      </p:pic>
      <p:pic>
        <p:nvPicPr>
          <p:cNvPr id="1026" name="Picture 2" descr="Há 81 anos, Hitler assinava decreto nazista de extermínio de judeus">
            <a:extLst>
              <a:ext uri="{FF2B5EF4-FFF2-40B4-BE49-F238E27FC236}">
                <a16:creationId xmlns:a16="http://schemas.microsoft.com/office/drawing/2014/main" id="{C7927431-D7AF-CF7F-300C-45B0BBF987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218" y="2501627"/>
            <a:ext cx="5923904" cy="333055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Quais são os 3 fatos sobre o campo de concentração de Auschwitz ...">
            <a:extLst>
              <a:ext uri="{FF2B5EF4-FFF2-40B4-BE49-F238E27FC236}">
                <a16:creationId xmlns:a16="http://schemas.microsoft.com/office/drawing/2014/main" id="{3DA67506-8313-9C41-A146-BBAF658636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0768" y="2480568"/>
            <a:ext cx="3768014" cy="3361169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62608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475771CE-8924-0E81-5F0B-7B9D7AA4FD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6799B0A7-1254-E571-5ABD-6D724F11196A}"/>
              </a:ext>
            </a:extLst>
          </p:cNvPr>
          <p:cNvSpPr txBox="1"/>
          <p:nvPr/>
        </p:nvSpPr>
        <p:spPr>
          <a:xfrm>
            <a:off x="1255403" y="982176"/>
            <a:ext cx="3234673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latin typeface="Google Sans"/>
              </a:rPr>
              <a:t>Ideologia do Branqueamento</a:t>
            </a:r>
          </a:p>
          <a:p>
            <a:r>
              <a:rPr lang="pt-BR" sz="2400" dirty="0">
                <a:latin typeface="Google Sans"/>
              </a:rPr>
              <a:t>Foi uma ideologia que era amplamente entre finais do século XIX e início do século XX, onde acreditava-se que a raça negra iria desaparecer totalmente, dentro de várias gerações de miscigenação entre brancos e negros.</a:t>
            </a:r>
          </a:p>
        </p:txBody>
      </p:sp>
      <p:pic>
        <p:nvPicPr>
          <p:cNvPr id="3104" name="Picture 32" descr="Cor de Pele: Saiba o porquê das diferenças -Dra. Luciana Pepino">
            <a:extLst>
              <a:ext uri="{FF2B5EF4-FFF2-40B4-BE49-F238E27FC236}">
                <a16:creationId xmlns:a16="http://schemas.microsoft.com/office/drawing/2014/main" id="{88A1D5FA-65DD-4DCC-6AF9-D8B9EDAA45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28"/>
          <a:stretch/>
        </p:blipFill>
        <p:spPr bwMode="auto">
          <a:xfrm>
            <a:off x="4846321" y="1762468"/>
            <a:ext cx="6217920" cy="3053625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37490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1D1FB3B3-9B37-4E33-32D3-862FBAE36F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6FE0F9A6-6D61-3CFE-7792-378D53CC3CF3}"/>
              </a:ext>
            </a:extLst>
          </p:cNvPr>
          <p:cNvSpPr txBox="1"/>
          <p:nvPr/>
        </p:nvSpPr>
        <p:spPr>
          <a:xfrm>
            <a:off x="883920" y="790876"/>
            <a:ext cx="104241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800" b="1" dirty="0">
                <a:solidFill>
                  <a:srgbClr val="FF0000"/>
                </a:solidFill>
                <a:latin typeface="Gabriola" panose="04040605051002020D02" pitchFamily="82" charset="0"/>
              </a:rPr>
              <a:t>Darwinismo Social e Eugenia na contemporaneidade</a:t>
            </a:r>
            <a:endParaRPr lang="pt-PT" sz="4800" b="1" dirty="0">
              <a:solidFill>
                <a:srgbClr val="FF0000"/>
              </a:solidFill>
              <a:latin typeface="Gabriola" panose="04040605051002020D02" pitchFamily="82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7DE30D1-AF8A-D0A9-778C-45FC8F08CAA7}"/>
              </a:ext>
            </a:extLst>
          </p:cNvPr>
          <p:cNvSpPr txBox="1"/>
          <p:nvPr/>
        </p:nvSpPr>
        <p:spPr>
          <a:xfrm>
            <a:off x="1289685" y="1898333"/>
            <a:ext cx="386143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Estratificação social e Sistema de castas</a:t>
            </a:r>
          </a:p>
          <a:p>
            <a:r>
              <a:rPr lang="pt-BR" sz="2400" dirty="0"/>
              <a:t>O sistema de castas é uma divisão social na sociedade da Índia e no Nepal, onde uma camada social não tem acesso a camada superior, gerando uma estratificação social e econômica, em um flagrante estrutura eugênica.</a:t>
            </a:r>
            <a:endParaRPr lang="pt-BR" dirty="0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76E4DB0C-6E4F-4465-A86E-A506A0A2FE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62"/>
          <a:stretch/>
        </p:blipFill>
        <p:spPr bwMode="auto">
          <a:xfrm>
            <a:off x="5379720" y="1898333"/>
            <a:ext cx="5928360" cy="3609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96106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1D1FB3B3-9B37-4E33-32D3-862FBAE36F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F7DE30D1-AF8A-D0A9-778C-45FC8F08CAA7}"/>
              </a:ext>
            </a:extLst>
          </p:cNvPr>
          <p:cNvSpPr txBox="1"/>
          <p:nvPr/>
        </p:nvSpPr>
        <p:spPr>
          <a:xfrm>
            <a:off x="1762124" y="612844"/>
            <a:ext cx="9484995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Adoção de crianças por famílias</a:t>
            </a:r>
          </a:p>
          <a:p>
            <a:r>
              <a:rPr lang="pt-BR" sz="2400" dirty="0"/>
              <a:t>De cada 100 mulheres que fazem adoção formal, somente 3 são negras.</a:t>
            </a:r>
          </a:p>
          <a:p>
            <a:r>
              <a:rPr lang="pt-BR" sz="2400" dirty="0"/>
              <a:t>Entre elas, a maior parte buscam crianças brancas e só 4,2% escolhem crianças negras.</a:t>
            </a:r>
          </a:p>
          <a:p>
            <a:endParaRPr lang="pt-BR" sz="2400" dirty="0"/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2400" dirty="0"/>
              <a:t>Dados do Sistema Nacional de Adoção e Acolhimento (SNA) mostram que, das 4.148 crianças aptas à adoção: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2400" dirty="0"/>
              <a:t>661 (15,9%) são negras,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2400" dirty="0"/>
              <a:t>2.211 (53,3%) são pardas,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2400" dirty="0"/>
              <a:t>1.120 (27%) são brancas,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2400" dirty="0"/>
              <a:t>78 (1,9%) não têm a etnia informada e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2400" dirty="0"/>
              <a:t>52 (1,3%) são amarelas.</a:t>
            </a:r>
          </a:p>
        </p:txBody>
      </p:sp>
      <p:pic>
        <p:nvPicPr>
          <p:cNvPr id="6152" name="Picture 8" descr="Quais problemas podem surgir numa adoção? - MundoAdvogados.com.br">
            <a:extLst>
              <a:ext uri="{FF2B5EF4-FFF2-40B4-BE49-F238E27FC236}">
                <a16:creationId xmlns:a16="http://schemas.microsoft.com/office/drawing/2014/main" id="{B2BCC52C-C967-E65C-7B6A-D310E30838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99"/>
          <a:stretch/>
        </p:blipFill>
        <p:spPr bwMode="auto">
          <a:xfrm>
            <a:off x="7332342" y="3654696"/>
            <a:ext cx="3642360" cy="195038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00685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1D1FB3B3-9B37-4E33-32D3-862FBAE36F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F7DE30D1-AF8A-D0A9-778C-45FC8F08CAA7}"/>
              </a:ext>
            </a:extLst>
          </p:cNvPr>
          <p:cNvSpPr txBox="1"/>
          <p:nvPr/>
        </p:nvSpPr>
        <p:spPr>
          <a:xfrm>
            <a:off x="868680" y="807794"/>
            <a:ext cx="565403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Em busca do corpo perfeito</a:t>
            </a:r>
          </a:p>
          <a:p>
            <a:pPr algn="l"/>
            <a:r>
              <a:rPr lang="pt-BR" sz="2400" b="0" i="0" dirty="0">
                <a:solidFill>
                  <a:srgbClr val="000000"/>
                </a:solidFill>
                <a:effectLst/>
              </a:rPr>
              <a:t>O maior número de procedimentos cosméticos totais (4,7 milhões) foram realizados nos EUA seguido pelo Brasil (1,9 milhões) e Alemanha (1,2 milhões). </a:t>
            </a:r>
          </a:p>
          <a:p>
            <a:pPr algn="l"/>
            <a:r>
              <a:rPr lang="pt-BR" sz="2400" b="0" i="0" dirty="0">
                <a:solidFill>
                  <a:srgbClr val="000000"/>
                </a:solidFill>
                <a:effectLst/>
              </a:rPr>
              <a:t>O número mais elevado de cirurgiões plásticos, cerca de 7.000, encontra-se nos Estados Unidos, seguido de perto pelo Brasil que tem 5.842 cirurgiões.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F95E035-3FE2-8CC0-12AF-FF77491A73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719" y="807794"/>
            <a:ext cx="4979189" cy="4969445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670019DF-1ACF-77FC-E61B-862C191C4B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699" y="4300314"/>
            <a:ext cx="2619375" cy="174307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0012563D-1CC4-8D0F-A6FB-8F003B8A2A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680" y="4307131"/>
            <a:ext cx="2619375" cy="174307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596270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Posição de Conteúdo 4">
            <a:extLst>
              <a:ext uri="{FF2B5EF4-FFF2-40B4-BE49-F238E27FC236}">
                <a16:creationId xmlns:a16="http://schemas.microsoft.com/office/drawing/2014/main" id="{0ABA8384-0753-71A3-A0DC-5CD63F244E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2" b="15929"/>
          <a:stretch/>
        </p:blipFill>
        <p:spPr>
          <a:xfrm>
            <a:off x="0" y="-1"/>
            <a:ext cx="12192000" cy="6858001"/>
          </a:xfrm>
        </p:spPr>
      </p:pic>
    </p:spTree>
    <p:extLst>
      <p:ext uri="{BB962C8B-B14F-4D97-AF65-F5344CB8AC3E}">
        <p14:creationId xmlns:p14="http://schemas.microsoft.com/office/powerpoint/2010/main" val="5968250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1D1FB3B3-9B37-4E33-32D3-862FBAE36F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F7DE30D1-AF8A-D0A9-778C-45FC8F08CAA7}"/>
              </a:ext>
            </a:extLst>
          </p:cNvPr>
          <p:cNvSpPr txBox="1"/>
          <p:nvPr/>
        </p:nvSpPr>
        <p:spPr>
          <a:xfrm>
            <a:off x="1428750" y="701040"/>
            <a:ext cx="968121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Úteros artificiais</a:t>
            </a:r>
          </a:p>
          <a:p>
            <a:r>
              <a:rPr lang="pt-BR" sz="2200" dirty="0"/>
              <a:t>A Alemanha apresentou o projeto da primeira instalação de úteros artificiais do mundo, que permite que os pais escolham as características dos bebês em um "menu“, onde </a:t>
            </a:r>
            <a:r>
              <a:rPr lang="pt-BR" sz="2200" dirty="0" err="1"/>
              <a:t>Ttudo</a:t>
            </a:r>
            <a:r>
              <a:rPr lang="pt-BR" sz="2200" dirty="0"/>
              <a:t>, desde a cor dos olhos e cabelos até a força, altura e inteligência, pode ser escolhido, e doenças genéticas hereditárias podem ser evitadas, de acordo com o </a:t>
            </a:r>
            <a:r>
              <a:rPr lang="pt-BR" sz="2200" dirty="0" err="1"/>
              <a:t>biotecnólogo</a:t>
            </a:r>
            <a:r>
              <a:rPr lang="pt-BR" sz="2200" dirty="0"/>
              <a:t> al-</a:t>
            </a:r>
            <a:r>
              <a:rPr lang="pt-BR" sz="2200" dirty="0" err="1"/>
              <a:t>Ghaili</a:t>
            </a:r>
            <a:r>
              <a:rPr lang="pt-BR" sz="2200" dirty="0"/>
              <a:t>. O complexo </a:t>
            </a:r>
            <a:r>
              <a:rPr lang="pt-BR" sz="2200" dirty="0" err="1"/>
              <a:t>EctoLife</a:t>
            </a:r>
            <a:r>
              <a:rPr lang="pt-BR" sz="2200" dirty="0"/>
              <a:t>, será capaz de gerar 30 mil bebês por ano.</a:t>
            </a:r>
          </a:p>
        </p:txBody>
      </p:sp>
      <p:pic>
        <p:nvPicPr>
          <p:cNvPr id="7172" name="Picture 4" descr="Exame Informática | Investigador propõe criar “fábrica com úteros  artificiais” para aumentar natalidade na Europa">
            <a:extLst>
              <a:ext uri="{FF2B5EF4-FFF2-40B4-BE49-F238E27FC236}">
                <a16:creationId xmlns:a16="http://schemas.microsoft.com/office/drawing/2014/main" id="{D8223005-3F77-138C-A19E-507DEEC8A9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4411" y="3009386"/>
            <a:ext cx="5408839" cy="302895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Primeiro complexo com úteros artificiais do mundo permitiria que pais  escolhessem características de bebês em 'menu' - Page Not Found - Extra  Online">
            <a:extLst>
              <a:ext uri="{FF2B5EF4-FFF2-40B4-BE49-F238E27FC236}">
                <a16:creationId xmlns:a16="http://schemas.microsoft.com/office/drawing/2014/main" id="{4FB22A59-38C1-D190-01A0-6E0985AB5A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25076">
            <a:off x="1898332" y="3522457"/>
            <a:ext cx="3564525" cy="2002810"/>
          </a:xfrm>
          <a:prstGeom prst="rect">
            <a:avLst/>
          </a:prstGeom>
          <a:noFill/>
          <a:effectLst>
            <a:outerShdw blurRad="63500" sx="102000" sy="102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7744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1D1FB3B3-9B37-4E33-32D3-862FBAE36F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F7DE30D1-AF8A-D0A9-778C-45FC8F08CAA7}"/>
              </a:ext>
            </a:extLst>
          </p:cNvPr>
          <p:cNvSpPr txBox="1"/>
          <p:nvPr/>
        </p:nvSpPr>
        <p:spPr>
          <a:xfrm>
            <a:off x="1503044" y="1443841"/>
            <a:ext cx="948499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latin typeface="Gabriola" panose="04040605051002020D02" pitchFamily="82" charset="0"/>
              </a:rPr>
              <a:t>Diante as pesquisas podemos afirmar que o Darwinismo Social e a Eugenia tem seus reflexos até os dias atuais, tendo sido incorporada no seio de nossa sociedade de forma gradual, e hoje a praticamos involuntariamente, em nome do progresso, sem percebermos a essência eugênica nitidamente associada ao comportamento cultural.</a:t>
            </a:r>
          </a:p>
          <a:p>
            <a:endParaRPr lang="pt-BR" sz="2800" dirty="0">
              <a:latin typeface="Gabriola" panose="04040605051002020D02" pitchFamily="82" charset="0"/>
            </a:endParaRPr>
          </a:p>
          <a:p>
            <a:r>
              <a:rPr lang="pt-BR" sz="2800" dirty="0">
                <a:latin typeface="Gabriola" panose="04040605051002020D02" pitchFamily="82" charset="0"/>
              </a:rPr>
              <a:t>Acreditamos que houve aceitação da sociedade, seja por anuência ou por omissão</a:t>
            </a:r>
          </a:p>
          <a:p>
            <a:endParaRPr lang="pt-BR" sz="2800" dirty="0">
              <a:latin typeface="Gabriola" panose="04040605051002020D02" pitchFamily="82" charset="0"/>
            </a:endParaRPr>
          </a:p>
          <a:p>
            <a:r>
              <a:rPr lang="pt-BR" sz="2800" dirty="0">
                <a:latin typeface="Gabriola" panose="04040605051002020D02" pitchFamily="82" charset="0"/>
              </a:rPr>
              <a:t>Pela evolução, entendemos que será possível a humanidade, em um tempo distante, inclinar-se à monocultura, considerando o comportamento contemporâneo</a:t>
            </a:r>
          </a:p>
        </p:txBody>
      </p:sp>
    </p:spTree>
    <p:extLst>
      <p:ext uri="{BB962C8B-B14F-4D97-AF65-F5344CB8AC3E}">
        <p14:creationId xmlns:p14="http://schemas.microsoft.com/office/powerpoint/2010/main" val="2023164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E17280C-AC30-CDA3-7D11-E64540924FF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04" t="8888" r="7576" b="9778"/>
          <a:stretch/>
        </p:blipFill>
        <p:spPr>
          <a:xfrm>
            <a:off x="1630678" y="567234"/>
            <a:ext cx="4191001" cy="5723531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299BA84C-CFBE-F601-3C76-ADB6840F048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3" t="11111" r="6666" b="9111"/>
          <a:stretch/>
        </p:blipFill>
        <p:spPr>
          <a:xfrm>
            <a:off x="5908518" y="448670"/>
            <a:ext cx="4384321" cy="5723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7878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934C9B2B-01CB-1DB2-7E96-7EBB33BEE4E1}"/>
              </a:ext>
            </a:extLst>
          </p:cNvPr>
          <p:cNvSpPr/>
          <p:nvPr/>
        </p:nvSpPr>
        <p:spPr>
          <a:xfrm>
            <a:off x="-121920" y="0"/>
            <a:ext cx="12481560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2050" name="Picture 2" descr="Obrigado: No Dia do Obrigado, relembramos a importância de ...">
            <a:extLst>
              <a:ext uri="{FF2B5EF4-FFF2-40B4-BE49-F238E27FC236}">
                <a16:creationId xmlns:a16="http://schemas.microsoft.com/office/drawing/2014/main" id="{72456BA3-8712-0548-5B9E-3F5E190CAE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875" y="395288"/>
            <a:ext cx="8096250" cy="606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22815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BBC257A4-323F-7806-01B6-480A23CA61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9111" y="749688"/>
            <a:ext cx="2863645" cy="59311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4400" b="1" dirty="0">
                <a:solidFill>
                  <a:srgbClr val="FF0000"/>
                </a:solidFill>
                <a:latin typeface="Gabriola" panose="04040605051002020D02" pitchFamily="82" charset="0"/>
              </a:rPr>
              <a:t>Apresentação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A07CB47-5BA4-510F-66C0-3B073392F7B1}"/>
              </a:ext>
            </a:extLst>
          </p:cNvPr>
          <p:cNvSpPr txBox="1"/>
          <p:nvPr/>
        </p:nvSpPr>
        <p:spPr>
          <a:xfrm>
            <a:off x="1945429" y="1342799"/>
            <a:ext cx="908500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solidFill>
                  <a:srgbClr val="FFC000"/>
                </a:solidFill>
                <a:effectLst/>
                <a:latin typeface="Gabriola" panose="04040605051002020D02" pitchFamily="82" charset="0"/>
                <a:ea typeface="Calibri" panose="020F0502020204030204" pitchFamily="34" charset="0"/>
              </a:rPr>
              <a:t>O Darwinismo Social e a Eugenia foram duas correntes de pensamento que moldaram durante o século o XIX os meios científicos e culturais do comportamento humano. Com conceitos hipoteticamente científicos, propagavam a </a:t>
            </a:r>
            <a:r>
              <a:rPr lang="pt-BR" sz="3600" dirty="0" err="1">
                <a:solidFill>
                  <a:srgbClr val="FFC000"/>
                </a:solidFill>
                <a:effectLst/>
                <a:latin typeface="Gabriola" panose="04040605051002020D02" pitchFamily="82" charset="0"/>
                <a:ea typeface="Calibri" panose="020F0502020204030204" pitchFamily="34" charset="0"/>
              </a:rPr>
              <a:t>idéia</a:t>
            </a:r>
            <a:r>
              <a:rPr lang="pt-BR" sz="3600" dirty="0">
                <a:solidFill>
                  <a:srgbClr val="FFC000"/>
                </a:solidFill>
                <a:effectLst/>
                <a:latin typeface="Gabriola" panose="04040605051002020D02" pitchFamily="82" charset="0"/>
                <a:ea typeface="Calibri" panose="020F0502020204030204" pitchFamily="34" charset="0"/>
              </a:rPr>
              <a:t> de que a espécie humana poderia ser aperfeiçoada (Darwinismo Social – Charles Darwin) e com este pensamento, poderíamos interferir no processo do aperfeiçoamento as espécie (Eugenia – Francis </a:t>
            </a:r>
            <a:r>
              <a:rPr lang="pt-BR" sz="3600" dirty="0" err="1">
                <a:solidFill>
                  <a:srgbClr val="FFC000"/>
                </a:solidFill>
                <a:effectLst/>
                <a:latin typeface="Gabriola" panose="04040605051002020D02" pitchFamily="82" charset="0"/>
                <a:ea typeface="Calibri" panose="020F0502020204030204" pitchFamily="34" charset="0"/>
              </a:rPr>
              <a:t>Galton</a:t>
            </a:r>
            <a:r>
              <a:rPr lang="pt-BR" sz="3600" dirty="0">
                <a:solidFill>
                  <a:srgbClr val="FFC000"/>
                </a:solidFill>
                <a:effectLst/>
                <a:latin typeface="Gabriola" panose="04040605051002020D02" pitchFamily="82" charset="0"/>
                <a:ea typeface="Calibri" panose="020F0502020204030204" pitchFamily="34" charset="0"/>
              </a:rPr>
              <a:t>). </a:t>
            </a:r>
            <a:endParaRPr lang="pt-PT" sz="3600" dirty="0">
              <a:solidFill>
                <a:srgbClr val="FFC000"/>
              </a:solidFill>
              <a:latin typeface="Gabriola" panose="04040605051002020D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53583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:a16="http://schemas.microsoft.com/office/drawing/2014/main" id="{21212BA6-1765-807E-C614-629E7F10E553}"/>
              </a:ext>
            </a:extLst>
          </p:cNvPr>
          <p:cNvSpPr/>
          <p:nvPr/>
        </p:nvSpPr>
        <p:spPr>
          <a:xfrm>
            <a:off x="5515897" y="-2804"/>
            <a:ext cx="1533832" cy="686080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3E6F7E71-BEFC-9F33-FDD9-4E5E464ADD0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29" r="29464"/>
          <a:stretch/>
        </p:blipFill>
        <p:spPr>
          <a:xfrm rot="21261197">
            <a:off x="10168" y="0"/>
            <a:ext cx="5623718" cy="6860804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B00221DA-3E71-E50A-46A8-B699FCFF164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91" t="3003" r="28659" b="58234"/>
          <a:stretch/>
        </p:blipFill>
        <p:spPr>
          <a:xfrm rot="451471">
            <a:off x="7110888" y="150047"/>
            <a:ext cx="5623718" cy="68580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61051ACB-C25D-CDC2-31A0-4266E7B14AD6}"/>
              </a:ext>
            </a:extLst>
          </p:cNvPr>
          <p:cNvSpPr/>
          <p:nvPr/>
        </p:nvSpPr>
        <p:spPr>
          <a:xfrm>
            <a:off x="-1294" y="6607277"/>
            <a:ext cx="12466965" cy="25072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E3227877-D888-6DDA-68D0-292899970358}"/>
              </a:ext>
            </a:extLst>
          </p:cNvPr>
          <p:cNvSpPr/>
          <p:nvPr/>
        </p:nvSpPr>
        <p:spPr>
          <a:xfrm>
            <a:off x="-1294" y="-32193"/>
            <a:ext cx="12466965" cy="25072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8289AEC-20E7-FC21-6C44-535AD5092A23}"/>
              </a:ext>
            </a:extLst>
          </p:cNvPr>
          <p:cNvSpPr txBox="1"/>
          <p:nvPr/>
        </p:nvSpPr>
        <p:spPr>
          <a:xfrm rot="20872917">
            <a:off x="465666" y="5404216"/>
            <a:ext cx="21496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rgbClr val="FF0000"/>
                </a:solidFill>
                <a:latin typeface="Mistral" panose="03090702030407020403" pitchFamily="66" charset="0"/>
              </a:rPr>
              <a:t>Charles Darwin</a:t>
            </a:r>
            <a:endParaRPr lang="pt-PT" sz="2800" dirty="0">
              <a:solidFill>
                <a:srgbClr val="FF0000"/>
              </a:solidFill>
              <a:latin typeface="Mistral" panose="03090702030407020403" pitchFamily="66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AE8C96B-C836-CA3E-F183-08CB85197046}"/>
              </a:ext>
            </a:extLst>
          </p:cNvPr>
          <p:cNvSpPr txBox="1"/>
          <p:nvPr/>
        </p:nvSpPr>
        <p:spPr>
          <a:xfrm rot="1054332">
            <a:off x="9192127" y="5571878"/>
            <a:ext cx="25506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FF0000"/>
                </a:solidFill>
                <a:latin typeface="Mistral" panose="03090702030407020403" pitchFamily="66" charset="0"/>
              </a:rPr>
              <a:t>Francis </a:t>
            </a:r>
            <a:r>
              <a:rPr lang="pt-BR" sz="2800" b="1" dirty="0" err="1">
                <a:solidFill>
                  <a:srgbClr val="FF0000"/>
                </a:solidFill>
                <a:latin typeface="Mistral" panose="03090702030407020403" pitchFamily="66" charset="0"/>
              </a:rPr>
              <a:t>Galton</a:t>
            </a:r>
            <a:endParaRPr lang="pt-PT" sz="2800" b="1" dirty="0">
              <a:solidFill>
                <a:srgbClr val="FF0000"/>
              </a:solidFill>
              <a:latin typeface="Mistral" panose="030907020304070204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03783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BBC257A4-323F-7806-01B6-480A23CA61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5494" y="691403"/>
            <a:ext cx="2863645" cy="59311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4400" b="1" dirty="0">
                <a:solidFill>
                  <a:srgbClr val="FF0000"/>
                </a:solidFill>
                <a:latin typeface="Gabriola" panose="04040605051002020D02" pitchFamily="82" charset="0"/>
              </a:rPr>
              <a:t>Introdução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A07CB47-5BA4-510F-66C0-3B073392F7B1}"/>
              </a:ext>
            </a:extLst>
          </p:cNvPr>
          <p:cNvSpPr txBox="1"/>
          <p:nvPr/>
        </p:nvSpPr>
        <p:spPr>
          <a:xfrm>
            <a:off x="1543702" y="1284514"/>
            <a:ext cx="972935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solidFill>
                  <a:srgbClr val="FFC000"/>
                </a:solidFill>
                <a:effectLst/>
                <a:latin typeface="Gabriola" panose="04040605051002020D02" pitchFamily="82" charset="0"/>
                <a:ea typeface="Calibri" panose="020F0502020204030204" pitchFamily="34" charset="0"/>
              </a:rPr>
              <a:t>A tese aborda a proposta deste novo paradigma que será investigado de forma que, ao longo da história cultural e científica, com fatos empíricos, a relevância deste entendimento frente ao pêndulo social, onde a ética e ciência lutam pelo melhor resultado frente à nova proposta cultural apresentada. Foram formuladas uma série de hipóteses e objetivos onde procura-se alcançar um resultado em que possa construir uma linha de </a:t>
            </a:r>
            <a:r>
              <a:rPr lang="pt-BR" sz="3600" dirty="0" err="1">
                <a:solidFill>
                  <a:srgbClr val="FFC000"/>
                </a:solidFill>
                <a:effectLst/>
                <a:latin typeface="Gabriola" panose="04040605051002020D02" pitchFamily="82" charset="0"/>
                <a:ea typeface="Calibri" panose="020F0502020204030204" pitchFamily="34" charset="0"/>
              </a:rPr>
              <a:t>raciocinio</a:t>
            </a:r>
            <a:r>
              <a:rPr lang="pt-BR" sz="3600" dirty="0">
                <a:solidFill>
                  <a:srgbClr val="FFC000"/>
                </a:solidFill>
                <a:effectLst/>
                <a:latin typeface="Gabriola" panose="04040605051002020D02" pitchFamily="82" charset="0"/>
                <a:ea typeface="Calibri" panose="020F0502020204030204" pitchFamily="34" charset="0"/>
              </a:rPr>
              <a:t> esclarecedor do tema em questão.</a:t>
            </a:r>
            <a:endParaRPr lang="pt-PT" sz="3600" dirty="0">
              <a:solidFill>
                <a:srgbClr val="FFC000"/>
              </a:solidFill>
              <a:latin typeface="Gabriola" panose="04040605051002020D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68051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m 18">
            <a:extLst>
              <a:ext uri="{FF2B5EF4-FFF2-40B4-BE49-F238E27FC236}">
                <a16:creationId xmlns:a16="http://schemas.microsoft.com/office/drawing/2014/main" id="{8E7B297B-EDD9-949B-AEA9-A08F389770C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1" b="3730"/>
          <a:stretch/>
        </p:blipFill>
        <p:spPr>
          <a:xfrm>
            <a:off x="0" y="4939"/>
            <a:ext cx="12192000" cy="6853061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ABC21F77-4825-188F-7B0F-1EF594FE0BD0}"/>
              </a:ext>
            </a:extLst>
          </p:cNvPr>
          <p:cNvSpPr txBox="1"/>
          <p:nvPr/>
        </p:nvSpPr>
        <p:spPr>
          <a:xfrm>
            <a:off x="3307328" y="200851"/>
            <a:ext cx="745798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600" dirty="0">
                <a:solidFill>
                  <a:srgbClr val="FF0000"/>
                </a:solidFill>
                <a:latin typeface="Gabriola" panose="04040605051002020D02" pitchFamily="82" charset="0"/>
              </a:rPr>
              <a:t>Procedimentos</a:t>
            </a:r>
          </a:p>
          <a:p>
            <a:pPr algn="ctr"/>
            <a:r>
              <a:rPr lang="pt-BR" sz="9600" dirty="0">
                <a:solidFill>
                  <a:srgbClr val="FF0000"/>
                </a:solidFill>
                <a:latin typeface="Gabriola" panose="04040605051002020D02" pitchFamily="82" charset="0"/>
              </a:rPr>
              <a:t>da investigação</a:t>
            </a:r>
            <a:endParaRPr lang="pt-PT" sz="9600" dirty="0">
              <a:solidFill>
                <a:srgbClr val="FF0000"/>
              </a:solidFill>
              <a:latin typeface="Gabriola" panose="04040605051002020D02" pitchFamily="82" charset="0"/>
            </a:endParaRP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BBC257A4-323F-7806-01B6-480A23CA61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4293" y="1427789"/>
            <a:ext cx="1728019" cy="59311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4400" b="1" dirty="0">
                <a:solidFill>
                  <a:srgbClr val="FF0000"/>
                </a:solidFill>
                <a:latin typeface="Gabriola" panose="04040605051002020D02" pitchFamily="82" charset="0"/>
              </a:rPr>
              <a:t>Capítulo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758727D5-6C5A-6492-1B15-4D623AF0343D}"/>
              </a:ext>
            </a:extLst>
          </p:cNvPr>
          <p:cNvSpPr txBox="1"/>
          <p:nvPr/>
        </p:nvSpPr>
        <p:spPr>
          <a:xfrm>
            <a:off x="1147805" y="1649703"/>
            <a:ext cx="1131938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9600" b="1" dirty="0">
                <a:solidFill>
                  <a:srgbClr val="FF0000"/>
                </a:solidFill>
                <a:latin typeface="Algerian" panose="04020705040A02060702" pitchFamily="82" charset="0"/>
              </a:rPr>
              <a:t>1</a:t>
            </a:r>
            <a:endParaRPr lang="pt-PT" sz="19600" dirty="0">
              <a:latin typeface="Algerian" panose="04020705040A02060702" pitchFamily="82" charset="0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8A3BE9E8-55B1-EB23-06F4-4CFD08938C00}"/>
              </a:ext>
            </a:extLst>
          </p:cNvPr>
          <p:cNvSpPr txBox="1"/>
          <p:nvPr/>
        </p:nvSpPr>
        <p:spPr>
          <a:xfrm>
            <a:off x="3564920" y="156987"/>
            <a:ext cx="691330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600" dirty="0">
                <a:solidFill>
                  <a:srgbClr val="FFC000"/>
                </a:solidFill>
                <a:latin typeface="Gabriola" panose="04040605051002020D02" pitchFamily="82" charset="0"/>
              </a:rPr>
              <a:t>Procedimentos</a:t>
            </a:r>
          </a:p>
          <a:p>
            <a:pPr algn="ctr"/>
            <a:r>
              <a:rPr lang="pt-BR" sz="9600" dirty="0">
                <a:solidFill>
                  <a:srgbClr val="FFC000"/>
                </a:solidFill>
                <a:latin typeface="Gabriola" panose="04040605051002020D02" pitchFamily="82" charset="0"/>
              </a:rPr>
              <a:t>da investigação</a:t>
            </a:r>
            <a:endParaRPr lang="pt-PT" sz="9600" dirty="0">
              <a:solidFill>
                <a:srgbClr val="FFC000"/>
              </a:solidFill>
              <a:latin typeface="Gabriola" panose="04040605051002020D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61664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1E81FD3E-2650-71D3-B747-6DEE5352EB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BBC257A4-323F-7806-01B6-480A23CA61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5684" y="1138322"/>
            <a:ext cx="4099664" cy="59311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4400" b="1" dirty="0">
                <a:solidFill>
                  <a:srgbClr val="FF0000"/>
                </a:solidFill>
                <a:latin typeface="Gabriola" panose="04040605051002020D02" pitchFamily="82" charset="0"/>
              </a:rPr>
              <a:t>Justificação do estudo</a:t>
            </a:r>
          </a:p>
          <a:p>
            <a:pPr marL="0" indent="0">
              <a:buNone/>
            </a:pPr>
            <a:endParaRPr lang="pt-BR" sz="4400" b="1" dirty="0">
              <a:solidFill>
                <a:srgbClr val="FF0000"/>
              </a:solidFill>
              <a:latin typeface="Gabriola" panose="04040605051002020D02" pitchFamily="82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A07CB47-5BA4-510F-66C0-3B073392F7B1}"/>
              </a:ext>
            </a:extLst>
          </p:cNvPr>
          <p:cNvSpPr txBox="1"/>
          <p:nvPr/>
        </p:nvSpPr>
        <p:spPr>
          <a:xfrm>
            <a:off x="1383891" y="2168756"/>
            <a:ext cx="9898626" cy="2957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solidFill>
                  <a:srgbClr val="000000"/>
                </a:solidFill>
                <a:effectLst/>
                <a:latin typeface="Gabriola" panose="04040605051002020D02" pitchFamily="82" charset="0"/>
                <a:ea typeface="Calibri" panose="020F0502020204030204" pitchFamily="34" charset="0"/>
              </a:rPr>
              <a:t>A justificação deste trabalho reside no estudo da trajetória histórica do discurso civilizatório onde tenta-se apresentar o darwinismo social e a eugenia como novo paradigma cultural, com o aperfeiçoamento da espécie, conforme o entendimento de Charles Darwin e Francis </a:t>
            </a:r>
            <a:r>
              <a:rPr lang="pt-BR" sz="3600" dirty="0" err="1">
                <a:solidFill>
                  <a:srgbClr val="000000"/>
                </a:solidFill>
                <a:effectLst/>
                <a:latin typeface="Gabriola" panose="04040605051002020D02" pitchFamily="82" charset="0"/>
                <a:ea typeface="Calibri" panose="020F0502020204030204" pitchFamily="34" charset="0"/>
              </a:rPr>
              <a:t>Galton</a:t>
            </a:r>
            <a:r>
              <a:rPr lang="pt-BR" sz="3600" dirty="0">
                <a:solidFill>
                  <a:srgbClr val="000000"/>
                </a:solidFill>
                <a:effectLst/>
                <a:latin typeface="Gabriola" panose="04040605051002020D02" pitchFamily="82" charset="0"/>
                <a:ea typeface="Calibri" panose="020F0502020204030204" pitchFamily="34" charset="0"/>
              </a:rPr>
              <a:t>, até os dias atuais.</a:t>
            </a:r>
          </a:p>
        </p:txBody>
      </p:sp>
    </p:spTree>
    <p:extLst>
      <p:ext uri="{BB962C8B-B14F-4D97-AF65-F5344CB8AC3E}">
        <p14:creationId xmlns:p14="http://schemas.microsoft.com/office/powerpoint/2010/main" val="24117813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1E81FD3E-2650-71D3-B747-6DEE5352EB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BBC257A4-323F-7806-01B6-480A23CA61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7917" y="768636"/>
            <a:ext cx="2553930" cy="6314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4400" b="1" dirty="0">
                <a:solidFill>
                  <a:srgbClr val="FF0000"/>
                </a:solidFill>
                <a:latin typeface="Gabriola" panose="04040605051002020D02" pitchFamily="82" charset="0"/>
              </a:rPr>
              <a:t>Hipóteses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A07CB47-5BA4-510F-66C0-3B073392F7B1}"/>
              </a:ext>
            </a:extLst>
          </p:cNvPr>
          <p:cNvSpPr txBox="1"/>
          <p:nvPr/>
        </p:nvSpPr>
        <p:spPr>
          <a:xfrm>
            <a:off x="1147917" y="1726305"/>
            <a:ext cx="10149348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000000"/>
                </a:solidFill>
                <a:latin typeface="Gabriola" panose="04040605051002020D02" pitchFamily="82" charset="0"/>
              </a:rPr>
              <a:t>Entre as hipóteses pesquisadas podemos sublinhar: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pt-BR" sz="3200" dirty="0">
                <a:latin typeface="Gabriola" panose="04040605051002020D02" pitchFamily="82" charset="0"/>
              </a:rPr>
              <a:t>Houve aceitação da sociedade em relação a temática, seja por anuência ou por omissão;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pt-BR" sz="3200" dirty="0">
                <a:latin typeface="Gabriola" panose="04040605051002020D02" pitchFamily="82" charset="0"/>
              </a:rPr>
              <a:t>O darwinismo Social e a Eugenia teriam sidos colocadas no nosso meio social gradualmente e hoje a praticamos involuntariamente, sem </a:t>
            </a:r>
            <a:r>
              <a:rPr lang="pt-BR" sz="3200" dirty="0" err="1">
                <a:latin typeface="Gabriola" panose="04040605051002020D02" pitchFamily="82" charset="0"/>
              </a:rPr>
              <a:t>precebermos</a:t>
            </a:r>
            <a:r>
              <a:rPr lang="pt-BR" sz="3200" dirty="0">
                <a:latin typeface="Gabriola" panose="04040605051002020D02" pitchFamily="82" charset="0"/>
              </a:rPr>
              <a:t>, seus conceitos.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pt-BR" sz="3200" dirty="0">
                <a:latin typeface="Gabriola" panose="04040605051002020D02" pitchFamily="82" charset="0"/>
              </a:rPr>
              <a:t>Estaria a humanidade inclinada a </a:t>
            </a:r>
            <a:r>
              <a:rPr lang="pt-BR" sz="3200" dirty="0" err="1">
                <a:latin typeface="Gabriola" panose="04040605051002020D02" pitchFamily="82" charset="0"/>
              </a:rPr>
              <a:t>monoetnia</a:t>
            </a:r>
            <a:r>
              <a:rPr lang="pt-BR" sz="3200" dirty="0">
                <a:latin typeface="Gabriola" panose="04040605051002020D02" pitchFamily="82" charset="0"/>
              </a:rPr>
              <a:t> frente ao comportamento </a:t>
            </a:r>
            <a:r>
              <a:rPr lang="pt-BR" sz="3200" dirty="0" err="1">
                <a:latin typeface="Gabriola" panose="04040605051002020D02" pitchFamily="82" charset="0"/>
              </a:rPr>
              <a:t>comtemporâneo</a:t>
            </a:r>
            <a:r>
              <a:rPr lang="pt-BR" sz="3200" dirty="0">
                <a:latin typeface="Gabriola" panose="04040605051002020D02" pitchFamily="82" charset="0"/>
              </a:rPr>
              <a:t> influenciado por </a:t>
            </a:r>
            <a:r>
              <a:rPr lang="pt-BR" sz="3200" dirty="0" err="1">
                <a:latin typeface="Gabriola" panose="04040605051002020D02" pitchFamily="82" charset="0"/>
              </a:rPr>
              <a:t>idéias</a:t>
            </a:r>
            <a:r>
              <a:rPr lang="pt-BR" sz="3200" dirty="0">
                <a:latin typeface="Gabriola" panose="04040605051002020D02" pitchFamily="82" charset="0"/>
              </a:rPr>
              <a:t> darwinistas e eugênicas.</a:t>
            </a:r>
          </a:p>
          <a:p>
            <a:endParaRPr lang="pt-BR" sz="3600" dirty="0">
              <a:latin typeface="Gabriola" panose="04040605051002020D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637394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Rasto de Vapor">
  <a:themeElements>
    <a:clrScheme name="Rasto de Vapor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Rasto de Vapor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asto de Vapor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3.xml><?xml version="1.0" encoding="utf-8"?>
<a:theme xmlns:a="http://schemas.openxmlformats.org/drawingml/2006/main" name="Berlim">
  <a:themeElements>
    <a:clrScheme name="Berlim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m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m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Rasto de Vapor</Template>
  <TotalTime>3619</TotalTime>
  <Words>1441</Words>
  <Application>Microsoft Office PowerPoint</Application>
  <PresentationFormat>Ecrã Panorâmico</PresentationFormat>
  <Paragraphs>96</Paragraphs>
  <Slides>33</Slides>
  <Notes>1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14</vt:i4>
      </vt:variant>
      <vt:variant>
        <vt:lpstr>Tema</vt:lpstr>
      </vt:variant>
      <vt:variant>
        <vt:i4>3</vt:i4>
      </vt:variant>
      <vt:variant>
        <vt:lpstr>Títulos dos diapositivos</vt:lpstr>
      </vt:variant>
      <vt:variant>
        <vt:i4>33</vt:i4>
      </vt:variant>
    </vt:vector>
  </HeadingPairs>
  <TitlesOfParts>
    <vt:vector size="50" baseType="lpstr">
      <vt:lpstr>Algerian</vt:lpstr>
      <vt:lpstr>Arial</vt:lpstr>
      <vt:lpstr>Arial Black</vt:lpstr>
      <vt:lpstr>Berlin Sans FB Demi</vt:lpstr>
      <vt:lpstr>Calibri</vt:lpstr>
      <vt:lpstr>Calibri Light</vt:lpstr>
      <vt:lpstr>Century Gothic</vt:lpstr>
      <vt:lpstr>Gabriola</vt:lpstr>
      <vt:lpstr>Gill Sans MT Ext Condensed Bold</vt:lpstr>
      <vt:lpstr>Google Sans</vt:lpstr>
      <vt:lpstr>Mistral</vt:lpstr>
      <vt:lpstr>Söhne</vt:lpstr>
      <vt:lpstr>Trebuchet MS</vt:lpstr>
      <vt:lpstr>Wingdings</vt:lpstr>
      <vt:lpstr>Tema do Office</vt:lpstr>
      <vt:lpstr>Rasto de Vapor</vt:lpstr>
      <vt:lpstr>Berlim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Utilizador</dc:creator>
  <cp:lastModifiedBy>Utilizador</cp:lastModifiedBy>
  <cp:revision>327</cp:revision>
  <dcterms:created xsi:type="dcterms:W3CDTF">2023-11-07T19:35:30Z</dcterms:created>
  <dcterms:modified xsi:type="dcterms:W3CDTF">2024-05-19T17:01:58Z</dcterms:modified>
</cp:coreProperties>
</file>