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8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2"/>
    <p:sldMasterId id="2147483739" r:id="rId3"/>
    <p:sldMasterId id="2147483854" r:id="rId4"/>
    <p:sldMasterId id="2147483873" r:id="rId5"/>
    <p:sldMasterId id="2147483886" r:id="rId6"/>
    <p:sldMasterId id="2147483899" r:id="rId7"/>
    <p:sldMasterId id="2147483912" r:id="rId8"/>
    <p:sldMasterId id="2147483925" r:id="rId9"/>
  </p:sldMasterIdLst>
  <p:notesMasterIdLst>
    <p:notesMasterId r:id="rId54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306" r:id="rId16"/>
    <p:sldId id="314" r:id="rId17"/>
    <p:sldId id="312" r:id="rId18"/>
    <p:sldId id="303" r:id="rId19"/>
    <p:sldId id="315" r:id="rId20"/>
    <p:sldId id="307" r:id="rId21"/>
    <p:sldId id="265" r:id="rId22"/>
    <p:sldId id="266" r:id="rId23"/>
    <p:sldId id="317" r:id="rId24"/>
    <p:sldId id="318" r:id="rId25"/>
    <p:sldId id="319" r:id="rId26"/>
    <p:sldId id="316" r:id="rId27"/>
    <p:sldId id="278" r:id="rId28"/>
    <p:sldId id="262" r:id="rId29"/>
    <p:sldId id="267" r:id="rId30"/>
    <p:sldId id="320" r:id="rId31"/>
    <p:sldId id="279" r:id="rId32"/>
    <p:sldId id="321" r:id="rId33"/>
    <p:sldId id="311" r:id="rId34"/>
    <p:sldId id="292" r:id="rId35"/>
    <p:sldId id="286" r:id="rId36"/>
    <p:sldId id="291" r:id="rId37"/>
    <p:sldId id="271" r:id="rId38"/>
    <p:sldId id="272" r:id="rId39"/>
    <p:sldId id="322" r:id="rId40"/>
    <p:sldId id="273" r:id="rId41"/>
    <p:sldId id="274" r:id="rId42"/>
    <p:sldId id="297" r:id="rId43"/>
    <p:sldId id="298" r:id="rId44"/>
    <p:sldId id="269" r:id="rId45"/>
    <p:sldId id="275" r:id="rId46"/>
    <p:sldId id="293" r:id="rId47"/>
    <p:sldId id="295" r:id="rId48"/>
    <p:sldId id="294" r:id="rId49"/>
    <p:sldId id="276" r:id="rId50"/>
    <p:sldId id="296" r:id="rId51"/>
    <p:sldId id="277" r:id="rId52"/>
    <p:sldId id="290" r:id="rId53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theme" Target="theme/theme1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PT" sz="1800" b="0" u="none" strike="noStrike">
                <a:solidFill>
                  <a:schemeClr val="dk1"/>
                </a:solidFill>
                <a:uFillTx/>
                <a:latin typeface="Calibri"/>
              </a:rPr>
              <a:t>Clique para mover o diapositivo</a:t>
            </a:r>
          </a:p>
        </p:txBody>
      </p:sp>
      <p:sp>
        <p:nvSpPr>
          <p:cNvPr id="84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pt-BR" sz="2000" b="0" u="none" strike="noStrike">
                <a:solidFill>
                  <a:srgbClr val="000000"/>
                </a:solidFill>
                <a:uFillTx/>
                <a:latin typeface="Arial"/>
              </a:rPr>
              <a:t>Clique para editar o formato das notas</a:t>
            </a:r>
          </a:p>
        </p:txBody>
      </p:sp>
      <p:sp>
        <p:nvSpPr>
          <p:cNvPr id="84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&lt;cabeçalho&gt;</a:t>
            </a:r>
          </a:p>
        </p:txBody>
      </p:sp>
      <p:sp>
        <p:nvSpPr>
          <p:cNvPr id="847" name="PlaceHolder 4"/>
          <p:cNvSpPr>
            <a:spLocks noGrp="1"/>
          </p:cNvSpPr>
          <p:nvPr>
            <p:ph type="dt" idx="319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pt-BR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&lt;data/hora&gt;</a:t>
            </a:r>
          </a:p>
        </p:txBody>
      </p:sp>
      <p:sp>
        <p:nvSpPr>
          <p:cNvPr id="848" name="PlaceHolder 5"/>
          <p:cNvSpPr>
            <a:spLocks noGrp="1"/>
          </p:cNvSpPr>
          <p:nvPr>
            <p:ph type="ftr" idx="320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pt-BR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849" name="PlaceHolder 6"/>
          <p:cNvSpPr>
            <a:spLocks noGrp="1"/>
          </p:cNvSpPr>
          <p:nvPr>
            <p:ph type="sldNum" idx="321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pt-BR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7B0158AD-B989-4712-AF25-BCEFC6E59C0C}" type="slidenum"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‹nº›</a:t>
            </a:fld>
            <a:endParaRPr lang="pt-BR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93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pt-BR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35" name="PlaceHolder 3"/>
          <p:cNvSpPr>
            <a:spLocks noGrp="1"/>
          </p:cNvSpPr>
          <p:nvPr>
            <p:ph type="sldNum" idx="32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pt-PT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FFAC601-9D59-465F-9380-B918BA90417A}" type="slidenum">
              <a:rPr lang="pt-PT" sz="1200" b="0" u="none" strike="noStrike">
                <a:solidFill>
                  <a:srgbClr val="000000"/>
                </a:solidFill>
                <a:uFillTx/>
                <a:latin typeface="Times New Roman"/>
              </a:rPr>
              <a:t>6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93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pt-BR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38" name="PlaceHolder 3"/>
          <p:cNvSpPr>
            <a:spLocks noGrp="1"/>
          </p:cNvSpPr>
          <p:nvPr>
            <p:ph type="sldNum" idx="32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pt-PT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E90BFCE-1418-4A72-B298-D718FC3F38B2}" type="slidenum">
              <a:rPr lang="pt-PT" sz="1200" b="0" u="none" strike="noStrike">
                <a:solidFill>
                  <a:srgbClr val="000000"/>
                </a:solidFill>
                <a:uFillTx/>
                <a:latin typeface="Times New Roman"/>
              </a:rPr>
              <a:t>43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P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E8BED0D-613E-4536-B268-E6E2F15BA482}" type="slidenum">
              <a:t>‹nº›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P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PT" sz="2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C875A2A-BB0C-45E7-9156-20700936211D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drão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P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1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PT" sz="2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2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9"/>
          </p:nvPr>
        </p:nvSpPr>
        <p:spPr/>
        <p:txBody>
          <a:bodyPr/>
          <a:lstStyle/>
          <a:p>
            <a:fld id="{F147C264-E78D-4AEC-BE52-79779420CAAC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91063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46462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672810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58597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2866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21507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540147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35866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Padrão 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P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7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PT" sz="2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4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46"/>
          </p:nvPr>
        </p:nvSpPr>
        <p:spPr/>
        <p:txBody>
          <a:bodyPr/>
          <a:lstStyle/>
          <a:p>
            <a:fld id="{5CCA6CA9-0E22-4323-92A0-F77E3035634A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4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99062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964168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grafia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562179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260677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94373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1097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765621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na de 3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924208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46073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814883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Padrão 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P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7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PT" sz="2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4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46"/>
          </p:nvPr>
        </p:nvSpPr>
        <p:spPr/>
        <p:txBody>
          <a:bodyPr/>
          <a:lstStyle/>
          <a:p>
            <a:fld id="{5CCA6CA9-0E22-4323-92A0-F77E3035634A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4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9010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P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A5393AD-FC82-4981-9B02-615EAD53AF50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2FDAE6-68A7-6B71-E18C-99599209C2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369BA1-20E0-44B9-D1F6-09871B908E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BDE79CE-8ADC-FF82-86F2-A01AAD0ED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AED492AB-ECE0-23A9-E369-37C8A638F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497C807-DCF3-3B7B-36B9-527A77E10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847259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726F2-F30B-1DC2-36E2-3546F7831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FD5CB30-F50D-ADD1-4216-F10EDEBE1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C1709FA-2FDE-D55D-DED7-CF4762D94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B9A9FF92-74E4-6408-87E9-767CDC616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215C390-9FAF-8893-F751-A88B1EE0B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367565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5D0313-08E2-D62C-E88E-14875681B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825BF261-606C-953A-719B-3D55FD29A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BD1840C-DC56-C582-23C9-BAC8CB11D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E738CA1-21EE-ED3F-1E6A-443A02F3F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B7EEF0A-03AC-C336-5A18-1E7248551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58922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793AB9-2B84-016B-8CF1-2139D9ACA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B1C6197-2B14-09C9-5E4E-A17C99E633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09F10268-9F0D-E010-A6D6-6E5D031AE1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DEED40E7-B9BD-C3AE-2505-8A3749D5E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A6FCB395-D411-3207-15B0-685087EBC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46726026-8C04-4816-6F41-A6201C620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459022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41C428-C10E-126E-74C0-DE53DBE4C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25E80A16-4AEB-470E-6774-10E666CCD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E768F09E-3127-A83B-0090-71ECB9DF75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37905C64-10DA-45D0-ED28-F505299E90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053DB9BA-FFF7-8D95-A8FC-A5515E7350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1C364D88-6AC9-5CD1-15E2-E5525A3E7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CE0C5667-2B33-9935-9D66-4324FE128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8E3FD77A-B94E-3BB7-429A-C07E43E71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302729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74845-6536-CF06-C73D-212A4F81B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C5D22133-923F-9EE0-FB68-A6A9EEDF7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608C147A-0D91-A04F-5D21-B7F850548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4A5CD754-C267-06DA-01E2-207294CDE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223943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837C3CFE-96EF-A95F-5E27-191421BD8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C10DB91B-4A03-56DC-DC04-E4EEDF279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B188FEE3-5EEC-AA14-939E-9E5BDB190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93710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92581B-79B6-AE13-55EF-DCEEDE425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432E512-D64D-2D16-F07A-30D35F0F7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789B8BBF-C229-BA5A-DF4C-B87C2AE234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99187DAB-A289-3D30-C820-99F7F8F18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B10F82F3-7A91-23AE-F99B-DCEF6A76C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49ECC070-DD7D-6053-48A9-C67732780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12912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CFA1B8-A961-D422-411C-067A62B03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09C4A9D6-5175-2A7C-4467-6D9BE5E1A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A2FBE8FE-B848-8EC5-2A18-3F36DFAB29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B68B4A57-4D69-CA93-3083-0D301771F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5FC782C9-9651-08F1-5BCF-898E0DD8B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CF67D04B-EEBB-ACD0-4F2F-1DDAFE48A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37646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51B1CB-972D-C87F-E39F-036FB8879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97644210-1E75-FB75-159C-F67DEEC9AC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C39B488-4AD8-5005-E2C9-B1B0734CC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74902D4-8E31-B724-65C6-A82649436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5645ABB5-B824-1C5F-8A28-C90683ED6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1390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P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PT" sz="2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PT" sz="2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2629AFC-7796-4FD8-BD43-C892C462C4B0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8103FB8-64A0-B5B4-9020-8D5837CFC7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0953AD05-D81F-249B-6509-6165781767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394C241-9564-8F60-1013-A3DC9384F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BE92FE9B-0195-4881-1012-B863028AD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8777EEA-C311-A723-A7E7-99753E425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41373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Padrão 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P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7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PT" sz="2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4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46"/>
          </p:nvPr>
        </p:nvSpPr>
        <p:spPr/>
        <p:txBody>
          <a:bodyPr/>
          <a:lstStyle/>
          <a:p>
            <a:fld id="{5CCA6CA9-0E22-4323-92A0-F77E3035634A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4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67182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598999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7993149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3864114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798069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560950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965026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393951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24016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P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PT" sz="2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384A38A-3444-4A32-99BA-1A9354F4E048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283847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283353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798922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Padrão 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P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7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PT" sz="2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4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46"/>
          </p:nvPr>
        </p:nvSpPr>
        <p:spPr/>
        <p:txBody>
          <a:bodyPr/>
          <a:lstStyle/>
          <a:p>
            <a:fld id="{5CCA6CA9-0E22-4323-92A0-F77E3035634A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4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52555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5305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583205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1464648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2738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833771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10228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396BFEE0-F4B5-4726-91CA-95335CBA76ED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4415909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6191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118798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235270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429598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Padrã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P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PT" sz="2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6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3"/>
          </p:nvPr>
        </p:nvSpPr>
        <p:spPr/>
        <p:txBody>
          <a:bodyPr/>
          <a:lstStyle/>
          <a:p>
            <a:fld id="{2DBAAA38-AABA-417C-A1EE-2FCADF71C55D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1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66997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562955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3927111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28028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611045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P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01EF798-5B96-4F2B-9CF0-F5CDDD730D6D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14355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861783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267539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71150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7721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625038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r>
              <a:rPr lang="pt-PT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pt-BR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fld id="{4E4A939E-FAD3-474B-BE55-75CFC160A725}" type="slidenum">
              <a:rPr lang="pt-PT" sz="3600" b="0" u="none" strike="noStrike" smtClean="0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‹nº›</a:t>
            </a:fld>
            <a:endParaRPr lang="pt-BR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803070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Padrã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P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PT" sz="2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6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3"/>
          </p:nvPr>
        </p:nvSpPr>
        <p:spPr/>
        <p:txBody>
          <a:bodyPr/>
          <a:lstStyle/>
          <a:p>
            <a:fld id="{2DBAAA38-AABA-417C-A1EE-2FCADF71C55D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1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934130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49194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62083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AB8BC67-60B0-4C9B-853F-5057451F769B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9690049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7935414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318536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056268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4127674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6618716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295879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grafia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0854732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312142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8058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F19D508-84C4-4E28-9139-ECDCB3720D87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7554234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 com 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PT"/>
              <a:t>Clique para editar os estilos do texto de Modelo Global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041477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PT"/>
              <a:t>Clique para editar os estilos do texto de Modelo Global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013988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4985362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4382096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Padrão 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P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7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PT" sz="2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4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46"/>
          </p:nvPr>
        </p:nvSpPr>
        <p:spPr/>
        <p:txBody>
          <a:bodyPr/>
          <a:lstStyle/>
          <a:p>
            <a:fld id="{5CCA6CA9-0E22-4323-92A0-F77E3035634A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4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0230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1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slideLayout" Target="../slideLayouts/slideLayout94.xml"/><Relationship Id="rId2" Type="http://schemas.openxmlformats.org/officeDocument/2006/relationships/slideLayout" Target="../slideLayouts/slideLayout79.xml"/><Relationship Id="rId16" Type="http://schemas.openxmlformats.org/officeDocument/2006/relationships/slideLayout" Target="../slideLayouts/slideLayout93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87.xml"/><Relationship Id="rId19" Type="http://schemas.openxmlformats.org/officeDocument/2006/relationships/theme" Target="../theme/theme9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t-PT" sz="6000" b="0" u="none" strike="noStrike">
                <a:solidFill>
                  <a:schemeClr val="dk1"/>
                </a:solidFill>
                <a:uFillTx/>
                <a:latin typeface="Calibri Light"/>
              </a:rPr>
              <a:t>Clique para editar o estilo de título do Modelo Global</a:t>
            </a:r>
            <a:endParaRPr lang="pt-PT" sz="60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PT" sz="2800" b="0" u="none" strike="noStrike">
                <a:solidFill>
                  <a:schemeClr val="dk1"/>
                </a:solidFill>
                <a:uFillTx/>
                <a:latin typeface="Calibri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PT" sz="2000" b="0" u="none" strike="noStrike">
                <a:solidFill>
                  <a:schemeClr val="dk1"/>
                </a:solidFill>
                <a:uFillTx/>
                <a:latin typeface="Calibri"/>
              </a:rPr>
              <a:t>Segundo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PT" sz="1800" b="0" u="none" strike="noStrike">
                <a:solidFill>
                  <a:schemeClr val="dk1"/>
                </a:solidFill>
                <a:uFillTx/>
                <a:latin typeface="Calibri"/>
              </a:rPr>
              <a:t>Terceiro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PT" sz="1800" b="0" u="none" strike="noStrike">
                <a:solidFill>
                  <a:schemeClr val="dk1"/>
                </a:solidFill>
                <a:uFillTx/>
                <a:latin typeface="Calibri"/>
              </a:rPr>
              <a:t>Quarto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PT" sz="2000" b="0" u="none" strike="noStrike">
                <a:solidFill>
                  <a:schemeClr val="dk1"/>
                </a:solidFill>
                <a:uFillTx/>
                <a:latin typeface="Calibri"/>
              </a:rPr>
              <a:t>Quinto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PT" sz="2000" b="0" u="none" strike="noStrike">
                <a:solidFill>
                  <a:schemeClr val="dk1"/>
                </a:solidFill>
                <a:uFillTx/>
                <a:latin typeface="Calibri"/>
              </a:rPr>
              <a:t>Sexto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PT" sz="2000" b="0" u="none" strike="noStrike">
                <a:solidFill>
                  <a:schemeClr val="dk1"/>
                </a:solidFill>
                <a:uFillTx/>
                <a:latin typeface="Calibri"/>
              </a:rPr>
              <a:t>Sétimo nível de tópicos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t-PT" sz="4400" b="0" u="none" strike="noStrike">
                <a:solidFill>
                  <a:schemeClr val="dk1"/>
                </a:solidFill>
                <a:uFillTx/>
                <a:latin typeface="Calibri Light"/>
              </a:rPr>
              <a:t>Clique para editar o estilo de título do Modelo Global</a:t>
            </a:r>
            <a:endParaRPr lang="pt-PT" sz="44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PT" sz="2800" b="0" u="none" strike="noStrike">
                <a:solidFill>
                  <a:schemeClr val="dk1"/>
                </a:solidFill>
                <a:uFillTx/>
                <a:latin typeface="Calibri"/>
              </a:rPr>
              <a:t>Clique para editar os estilos do texto de Modelo Global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PT" sz="2400" b="0" u="none" strike="noStrike">
                <a:solidFill>
                  <a:schemeClr val="dk1"/>
                </a:solidFill>
                <a:uFillTx/>
                <a:latin typeface="Calibri"/>
              </a:rPr>
              <a:t>Segundo nível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PT" sz="2000" b="0" u="none" strike="noStrike">
                <a:solidFill>
                  <a:schemeClr val="dk1"/>
                </a:solidFill>
                <a:uFillTx/>
                <a:latin typeface="Calibri"/>
              </a:rPr>
              <a:t>Terceiro nível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PT" sz="1800" b="0" u="none" strike="noStrike">
                <a:solidFill>
                  <a:schemeClr val="dk1"/>
                </a:solidFill>
                <a:uFillTx/>
                <a:latin typeface="Calibri"/>
              </a:rPr>
              <a:t>Quarto nível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PT" sz="1800" b="0" u="none" strike="noStrike">
                <a:solidFill>
                  <a:schemeClr val="dk1"/>
                </a:solidFill>
                <a:uFillTx/>
                <a:latin typeface="Calibri"/>
              </a:rPr>
              <a:t>Quinto nível</a:t>
            </a: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76D5746-16F6-4FDD-AB52-6B659AE8A2F5}" type="slidenum"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Rectangle 6"/>
          <p:cNvSpPr/>
          <p:nvPr/>
        </p:nvSpPr>
        <p:spPr>
          <a:xfrm>
            <a:off x="234720" y="237600"/>
            <a:ext cx="11722320" cy="638208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7" name="PlaceHolder 1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t-PT" sz="4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Gothic"/>
              </a:rPr>
              <a:t>Clique para editar o estilo de título do Modelo Global</a:t>
            </a:r>
            <a:endParaRPr lang="pt-PT" sz="4800" b="0" u="none" strike="noStrike">
              <a:solidFill>
                <a:schemeClr val="dk1"/>
              </a:solidFill>
              <a:uFillTx/>
              <a:latin typeface="Century Gothic"/>
            </a:endParaRPr>
          </a:p>
        </p:txBody>
      </p:sp>
      <p:sp>
        <p:nvSpPr>
          <p:cNvPr id="408" name="PlaceHolder 2"/>
          <p:cNvSpPr>
            <a:spLocks noGrp="1"/>
          </p:cNvSpPr>
          <p:nvPr>
            <p:ph type="body"/>
          </p:nvPr>
        </p:nvSpPr>
        <p:spPr>
          <a:xfrm>
            <a:off x="1066680" y="2103120"/>
            <a:ext cx="10058040" cy="3931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2880" indent="-182880" defTabSz="914400">
              <a:lnSpc>
                <a:spcPct val="100000"/>
              </a:lnSpc>
              <a:spcBef>
                <a:spcPts val="901"/>
              </a:spcBef>
              <a:buClr>
                <a:srgbClr val="262626"/>
              </a:buClr>
              <a:buFont typeface="Garamond"/>
              <a:buChar char="◦"/>
            </a:pPr>
            <a:r>
              <a:rPr lang="pt-PT" sz="1800" b="0" u="none" strike="noStrike">
                <a:solidFill>
                  <a:schemeClr val="dk1"/>
                </a:solidFill>
                <a:uFillTx/>
                <a:latin typeface="Century Gothic"/>
              </a:rPr>
              <a:t>Clique para editar os estilos do texto de Modelo Global</a:t>
            </a:r>
          </a:p>
          <a:p>
            <a:pPr marL="457200" lvl="1" indent="-182880" defTabSz="914400">
              <a:lnSpc>
                <a:spcPct val="100000"/>
              </a:lnSpc>
              <a:spcBef>
                <a:spcPts val="499"/>
              </a:spcBef>
              <a:buClr>
                <a:srgbClr val="262626"/>
              </a:buClr>
              <a:buFont typeface="Garamond"/>
              <a:buChar char="◦"/>
            </a:pPr>
            <a:r>
              <a:rPr lang="pt-PT" sz="1600" b="0" u="none" strike="noStrike">
                <a:solidFill>
                  <a:schemeClr val="dk1"/>
                </a:solidFill>
                <a:uFillTx/>
                <a:latin typeface="Century Gothic"/>
              </a:rPr>
              <a:t>Segundo nível</a:t>
            </a:r>
          </a:p>
          <a:p>
            <a:pPr marL="731520" lvl="2" indent="-182880" defTabSz="914400">
              <a:lnSpc>
                <a:spcPct val="100000"/>
              </a:lnSpc>
              <a:spcBef>
                <a:spcPts val="499"/>
              </a:spcBef>
              <a:buClr>
                <a:srgbClr val="262626"/>
              </a:buClr>
              <a:buFont typeface="Garamond"/>
              <a:buChar char="◦"/>
            </a:pPr>
            <a:r>
              <a:rPr lang="pt-PT" sz="1400" b="0" u="none" strike="noStrike">
                <a:solidFill>
                  <a:schemeClr val="dk1"/>
                </a:solidFill>
                <a:uFillTx/>
                <a:latin typeface="Century Gothic"/>
              </a:rPr>
              <a:t>Terceiro nível</a:t>
            </a:r>
          </a:p>
          <a:p>
            <a:pPr marL="1005840" lvl="3" indent="-182880" defTabSz="914400">
              <a:lnSpc>
                <a:spcPct val="100000"/>
              </a:lnSpc>
              <a:spcBef>
                <a:spcPts val="499"/>
              </a:spcBef>
              <a:buClr>
                <a:srgbClr val="262626"/>
              </a:buClr>
              <a:buFont typeface="Garamond"/>
              <a:buChar char="◦"/>
            </a:pPr>
            <a:r>
              <a:rPr lang="pt-PT" sz="1400" b="0" u="none" strike="noStrike">
                <a:solidFill>
                  <a:schemeClr val="dk1"/>
                </a:solidFill>
                <a:uFillTx/>
                <a:latin typeface="Century Gothic"/>
              </a:rPr>
              <a:t>Quarto nível</a:t>
            </a:r>
          </a:p>
          <a:p>
            <a:pPr marL="1280160" lvl="4" indent="-182880" defTabSz="914400">
              <a:lnSpc>
                <a:spcPct val="100000"/>
              </a:lnSpc>
              <a:spcBef>
                <a:spcPts val="499"/>
              </a:spcBef>
              <a:buClr>
                <a:srgbClr val="262626"/>
              </a:buClr>
              <a:buFont typeface="Garamond"/>
              <a:buChar char="◦"/>
            </a:pPr>
            <a:r>
              <a:rPr lang="pt-PT" sz="1400" b="0" u="none" strike="noStrike">
                <a:solidFill>
                  <a:schemeClr val="dk1"/>
                </a:solidFill>
                <a:uFillTx/>
                <a:latin typeface="Century Gothic"/>
              </a:rPr>
              <a:t>Quinto nível</a:t>
            </a:r>
          </a:p>
        </p:txBody>
      </p:sp>
      <p:sp>
        <p:nvSpPr>
          <p:cNvPr id="409" name="PlaceHolder 3"/>
          <p:cNvSpPr>
            <a:spLocks noGrp="1"/>
          </p:cNvSpPr>
          <p:nvPr>
            <p:ph type="dt" idx="127"/>
          </p:nvPr>
        </p:nvSpPr>
        <p:spPr>
          <a:xfrm>
            <a:off x="274320" y="6307560"/>
            <a:ext cx="2742840" cy="27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defTabSz="914400">
              <a:lnSpc>
                <a:spcPct val="100000"/>
              </a:lnSpc>
              <a:buNone/>
              <a:defRPr lang="pt-PT" sz="1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entury Gothic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pt-PT" sz="1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entury Gothic"/>
              </a:rPr>
              <a:t> </a:t>
            </a:r>
            <a:endParaRPr lang="pt-BR" sz="10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0" name="PlaceHolder 4"/>
          <p:cNvSpPr>
            <a:spLocks noGrp="1"/>
          </p:cNvSpPr>
          <p:nvPr>
            <p:ph type="ftr" idx="128"/>
          </p:nvPr>
        </p:nvSpPr>
        <p:spPr>
          <a:xfrm>
            <a:off x="3489840" y="6307560"/>
            <a:ext cx="5211720" cy="27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411" name="PlaceHolder 5"/>
          <p:cNvSpPr>
            <a:spLocks noGrp="1"/>
          </p:cNvSpPr>
          <p:nvPr>
            <p:ph type="sldNum" idx="129"/>
          </p:nvPr>
        </p:nvSpPr>
        <p:spPr>
          <a:xfrm>
            <a:off x="10469880" y="6307560"/>
            <a:ext cx="1462680" cy="27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pt-PT" sz="1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583391D-D9F0-4DA6-B38B-3AB8A8CE0BDD}" type="slidenum">
              <a:rPr lang="pt-PT" sz="1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entury Gothic"/>
              </a:rPr>
              <a:t>‹nº›</a:t>
            </a:fld>
            <a:endParaRPr lang="pt-BR" sz="10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10889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  <p:sldLayoutId id="2147483868" r:id="rId14"/>
    <p:sldLayoutId id="2147483869" r:id="rId15"/>
    <p:sldLayoutId id="2147483870" r:id="rId16"/>
    <p:sldLayoutId id="2147483871" r:id="rId17"/>
    <p:sldLayoutId id="2147483872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8DDA3423-071F-A6AC-F201-0C32F0F1D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8EA30A6B-51DC-88FB-D99C-113878B5A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24A1DE0-A988-81C3-596A-84EAEFF04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05AF02A-81F0-F8A0-4BED-025CDFB094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89C196C2-FDFD-5800-BFA9-A689D751E4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72253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1227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4270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31924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pt-PT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&lt;data/hora&gt;</a:t>
            </a:r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&lt;rodapé&gt;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624D21C-DDE5-45BC-AADD-E9AEDCFAC4D5}" type="slidenum">
              <a:rPr lang="pt-PT" sz="1200" b="0" u="none" strike="noStrike" smtClean="0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‹nº›</a:t>
            </a:fld>
            <a:endParaRPr lang="pt-BR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07541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  <p:sldLayoutId id="2147483937" r:id="rId12"/>
    <p:sldLayoutId id="2147483938" r:id="rId13"/>
    <p:sldLayoutId id="2147483939" r:id="rId14"/>
    <p:sldLayoutId id="2147483940" r:id="rId15"/>
    <p:sldLayoutId id="2147483941" r:id="rId16"/>
    <p:sldLayoutId id="2147483942" r:id="rId17"/>
    <p:sldLayoutId id="2147483943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28.jpg"/><Relationship Id="rId7" Type="http://schemas.openxmlformats.org/officeDocument/2006/relationships/image" Target="../media/image40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55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6.png"/><Relationship Id="rId4" Type="http://schemas.openxmlformats.org/officeDocument/2006/relationships/image" Target="../media/image5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0" name="Imagem 14"/>
          <p:cNvPicPr/>
          <p:nvPr/>
        </p:nvPicPr>
        <p:blipFill>
          <a:blip r:embed="rId2"/>
          <a:stretch/>
        </p:blipFill>
        <p:spPr>
          <a:xfrm>
            <a:off x="0" y="0"/>
            <a:ext cx="12191760" cy="6905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5CB3F6B-8E20-9F64-F1FB-3FC94F8A65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3" t="22068" r="3574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F3F5FAB-12E3-2C46-B6C6-930B9FA6F774}"/>
              </a:ext>
            </a:extLst>
          </p:cNvPr>
          <p:cNvSpPr txBox="1"/>
          <p:nvPr/>
        </p:nvSpPr>
        <p:spPr>
          <a:xfrm>
            <a:off x="709682" y="1789510"/>
            <a:ext cx="7872844" cy="36968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200000"/>
              </a:lnSpc>
              <a:spcAft>
                <a:spcPts val="800"/>
              </a:spcAft>
              <a:buNone/>
            </a:pPr>
            <a:r>
              <a:rPr lang="pt-BR" sz="2800" b="1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Objetivos gerais</a:t>
            </a:r>
            <a:endParaRPr lang="pt-PT" sz="2800" dirty="0">
              <a:solidFill>
                <a:srgbClr val="FF0000"/>
              </a:solidFill>
              <a:highlight>
                <a:srgbClr val="FFFF00"/>
              </a:highlight>
              <a:latin typeface="Arial Black" panose="020B0A04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Descortinar a trajetória da evolução do Movimento Tropicália, surgindo de um movimento artístico, até transformar-se em um novo paradigma da cultura brasileira.</a:t>
            </a:r>
          </a:p>
          <a:p>
            <a:pPr marL="285750" indent="-285750">
              <a:lnSpc>
                <a:spcPct val="120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endParaRPr lang="pt-BR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Entender a dinâmica dos atores participantes do Movimento Tropicalista, seja diretamente ou indiretamente, e seus impactos na transformação da cultura brasileira contemporânea.</a:t>
            </a:r>
          </a:p>
        </p:txBody>
      </p:sp>
    </p:spTree>
    <p:extLst>
      <p:ext uri="{BB962C8B-B14F-4D97-AF65-F5344CB8AC3E}">
        <p14:creationId xmlns:p14="http://schemas.microsoft.com/office/powerpoint/2010/main" val="15875242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5CB3F6B-8E20-9F64-F1FB-3FC94F8A65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3" t="22068" r="3574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DADC314-ADC0-B897-9FEB-9A2D6C488597}"/>
              </a:ext>
            </a:extLst>
          </p:cNvPr>
          <p:cNvSpPr txBox="1"/>
          <p:nvPr/>
        </p:nvSpPr>
        <p:spPr>
          <a:xfrm>
            <a:off x="741767" y="1713002"/>
            <a:ext cx="8578696" cy="4314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pt-BR" sz="2800" b="1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Objetivos específicos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  <a:tabLst>
                <a:tab pos="5688965" algn="r"/>
              </a:tabLst>
            </a:pPr>
            <a:r>
              <a:rPr lang="pt-BR" sz="1800" b="1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Apresentar as diferentes manifestações culturais ao longo dos anos sessenta que antecederam o Movimento Tropicália;</a:t>
            </a:r>
            <a:endParaRPr lang="pt-PT" sz="1800" b="1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  <a:tabLst>
                <a:tab pos="5688965" algn="r"/>
              </a:tabLst>
            </a:pPr>
            <a:r>
              <a:rPr lang="pt-BR" sz="1800" b="1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Contextualizar o Tropicalismo no momento político mundial e brasileiro;</a:t>
            </a:r>
            <a:endParaRPr lang="pt-PT" sz="1800" b="1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  <a:tabLst>
                <a:tab pos="5688965" algn="r"/>
              </a:tabLst>
            </a:pPr>
            <a:r>
              <a:rPr lang="pt-BR" sz="1800" b="1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Pesquisar os elementos que identifiquem se o Movimento Tropicalista colaborou para um novo entendimento da cultura brasileira;</a:t>
            </a:r>
            <a:endParaRPr lang="pt-PT" sz="1800" b="1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  <a:tabLst>
                <a:tab pos="5688965" algn="r"/>
              </a:tabLst>
            </a:pPr>
            <a:r>
              <a:rPr lang="pt-BR" sz="1800" b="1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Analisar a trajetória do movimento e seus impactos sobre a identidade brasileira;</a:t>
            </a:r>
            <a:endParaRPr lang="pt-PT" sz="1800" b="1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  <a:tabLst>
                <a:tab pos="5688965" algn="r"/>
              </a:tabLst>
            </a:pPr>
            <a:r>
              <a:rPr lang="pt-BR" sz="1800" b="1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Refletir sobre a importância das mudanças estabelecidas com a nova proposta cultural.</a:t>
            </a:r>
            <a:endParaRPr lang="pt-PT" sz="1800" b="1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200211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360963C-EBA4-2AF9-DD28-667B270101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5" r="24045"/>
          <a:stretch/>
        </p:blipFill>
        <p:spPr>
          <a:xfrm>
            <a:off x="6288505" y="1076495"/>
            <a:ext cx="5903495" cy="470500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A7EF82A-3BD0-9FBA-E6D7-15F489C2A571}"/>
              </a:ext>
            </a:extLst>
          </p:cNvPr>
          <p:cNvSpPr txBox="1"/>
          <p:nvPr/>
        </p:nvSpPr>
        <p:spPr>
          <a:xfrm>
            <a:off x="753979" y="2085475"/>
            <a:ext cx="5149517" cy="3365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800" b="1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metodologia de investigação aplicada busca adotar uma linha de pesquisa que colabore e privilegie a história e o contexto do movimento tropicália na cultura brasileira.</a:t>
            </a:r>
          </a:p>
          <a:p>
            <a:pPr algn="ctr">
              <a:lnSpc>
                <a:spcPct val="150000"/>
              </a:lnSpc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Considerando a multidisciplinaridade da temática em questão e o foco cultural, entende-se que a metodologia que melhor se aplica as pesquisas é a qualitativa</a:t>
            </a:r>
            <a:endParaRPr lang="pt-PT" sz="1800" b="1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8F760B4-C20F-BF25-183C-6F31B4AE50A1}"/>
              </a:ext>
            </a:extLst>
          </p:cNvPr>
          <p:cNvSpPr txBox="1"/>
          <p:nvPr/>
        </p:nvSpPr>
        <p:spPr>
          <a:xfrm>
            <a:off x="753979" y="996285"/>
            <a:ext cx="51495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Metodologia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 investigação</a:t>
            </a:r>
            <a:endParaRPr lang="pt-PT" sz="2800" b="1" dirty="0">
              <a:solidFill>
                <a:srgbClr val="FF000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832279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Retângulo 5"/>
          <p:cNvSpPr/>
          <p:nvPr/>
        </p:nvSpPr>
        <p:spPr>
          <a:xfrm>
            <a:off x="735120" y="800640"/>
            <a:ext cx="2344680" cy="60732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rgbClr val="1D31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t-P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" name="CaixaDeTexto 9">
            <a:extLst>
              <a:ext uri="{FF2B5EF4-FFF2-40B4-BE49-F238E27FC236}">
                <a16:creationId xmlns:a16="http://schemas.microsoft.com/office/drawing/2014/main" id="{43F83C42-6FA4-8310-9665-CE5F37BC6C2E}"/>
              </a:ext>
            </a:extLst>
          </p:cNvPr>
          <p:cNvSpPr/>
          <p:nvPr/>
        </p:nvSpPr>
        <p:spPr>
          <a:xfrm>
            <a:off x="1550605" y="5958803"/>
            <a:ext cx="10021731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2800" b="1" u="none" strike="noStrike" dirty="0">
                <a:uFillTx/>
                <a:latin typeface="Eras Bold ITC"/>
              </a:rPr>
              <a:t>Estado da Arte – As interpretações de um movimento</a:t>
            </a:r>
            <a:endParaRPr lang="pt-BR" sz="2800" b="0" u="none" strike="noStrike" dirty="0">
              <a:uFillTx/>
              <a:latin typeface="Arial"/>
            </a:endParaRPr>
          </a:p>
        </p:txBody>
      </p:sp>
      <p:pic>
        <p:nvPicPr>
          <p:cNvPr id="871" name="Picture 2" descr="Bossa Nova: história, origem, características e principais artistas"/>
          <p:cNvPicPr/>
          <p:nvPr/>
        </p:nvPicPr>
        <p:blipFill>
          <a:blip r:embed="rId2"/>
          <a:stretch/>
        </p:blipFill>
        <p:spPr>
          <a:xfrm>
            <a:off x="3101400" y="800640"/>
            <a:ext cx="9100080" cy="5118480"/>
          </a:xfrm>
          <a:prstGeom prst="rect">
            <a:avLst/>
          </a:prstGeom>
          <a:ln w="0">
            <a:noFill/>
          </a:ln>
        </p:spPr>
      </p:pic>
      <p:sp>
        <p:nvSpPr>
          <p:cNvPr id="873" name="PlaceHolder 1"/>
          <p:cNvSpPr>
            <a:spLocks noGrp="1"/>
          </p:cNvSpPr>
          <p:nvPr>
            <p:ph/>
          </p:nvPr>
        </p:nvSpPr>
        <p:spPr>
          <a:xfrm>
            <a:off x="1054440" y="1427760"/>
            <a:ext cx="1727640" cy="592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t-BR" sz="4400" b="1" u="none" strike="noStrike">
                <a:solidFill>
                  <a:schemeClr val="lt1"/>
                </a:solidFill>
                <a:uFillTx/>
                <a:latin typeface="Gabriola"/>
              </a:rPr>
              <a:t>Capítulo</a:t>
            </a:r>
            <a:endParaRPr lang="pt-PT" sz="44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874" name="CaixaDeTexto 8"/>
          <p:cNvSpPr/>
          <p:nvPr/>
        </p:nvSpPr>
        <p:spPr>
          <a:xfrm>
            <a:off x="1033560" y="2118600"/>
            <a:ext cx="1727640" cy="307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pt-BR" sz="19600" b="1" u="none" strike="noStrike">
                <a:solidFill>
                  <a:schemeClr val="lt1"/>
                </a:solidFill>
                <a:uFillTx/>
                <a:latin typeface="comic"/>
              </a:rPr>
              <a:t>2</a:t>
            </a:r>
            <a:endParaRPr lang="pt-BR" sz="19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75" name="CaixaDeTexto 9"/>
          <p:cNvSpPr/>
          <p:nvPr/>
        </p:nvSpPr>
        <p:spPr>
          <a:xfrm>
            <a:off x="1584647" y="5975312"/>
            <a:ext cx="10021731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pt-BR" sz="2800" b="1" u="none" strike="noStrike" dirty="0">
                <a:solidFill>
                  <a:srgbClr val="FF0000"/>
                </a:solidFill>
                <a:uFillTx/>
                <a:latin typeface="Eras Bold ITC"/>
              </a:rPr>
              <a:t>Estado da Arte – As interpretações de um movimento</a:t>
            </a:r>
            <a:endParaRPr lang="pt-BR" sz="2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76" name="Retângulo 4"/>
          <p:cNvSpPr/>
          <p:nvPr/>
        </p:nvSpPr>
        <p:spPr>
          <a:xfrm>
            <a:off x="0" y="0"/>
            <a:ext cx="12191760" cy="78408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1D31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t-P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877" name="Retângulo 6"/>
          <p:cNvSpPr/>
          <p:nvPr/>
        </p:nvSpPr>
        <p:spPr>
          <a:xfrm>
            <a:off x="0" y="784440"/>
            <a:ext cx="734760" cy="6073200"/>
          </a:xfrm>
          <a:prstGeom prst="rect">
            <a:avLst/>
          </a:prstGeom>
          <a:solidFill>
            <a:schemeClr val="tx1"/>
          </a:solidFill>
          <a:ln>
            <a:solidFill>
              <a:srgbClr val="1D31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t-P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8" name="Picture 2" descr="Frame, backdrop in the style of a hippie with peace sign and ...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879" name="PlaceHolder 1"/>
          <p:cNvSpPr>
            <a:spLocks noGrp="1"/>
          </p:cNvSpPr>
          <p:nvPr>
            <p:ph/>
          </p:nvPr>
        </p:nvSpPr>
        <p:spPr>
          <a:xfrm>
            <a:off x="725620" y="1288577"/>
            <a:ext cx="11028844" cy="4979488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85750" indent="-285750" defTabSz="91440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pt-BR" sz="1600" b="1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Nos anos sessenta, o estilo musical predominante do Brasil era a Bossa Nova. Sob a liderança do cantor João Gilberto, apresentava uma forma mais convencional de comportamento.</a:t>
            </a:r>
          </a:p>
          <a:p>
            <a:pPr marL="285750" indent="-285750" defTabSz="91440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0" algn="l"/>
              </a:tabLst>
            </a:pPr>
            <a:endParaRPr lang="pt-BR" sz="16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285750" indent="-285750" defTabSz="91440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pt-BR" sz="1600" b="1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O Movimento Tropic</a:t>
            </a:r>
            <a:r>
              <a:rPr lang="pt-BR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ália</a:t>
            </a:r>
            <a:r>
              <a:rPr lang="pt-BR" sz="1600" b="1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 emergiu no Brasil no final dos anos 1960, </a:t>
            </a:r>
            <a:r>
              <a:rPr lang="pt-BR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em protesto ao cenário político vigente.</a:t>
            </a:r>
          </a:p>
          <a:p>
            <a:pPr marL="285750" indent="-285750" defTabSz="91440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0" algn="l"/>
              </a:tabLst>
            </a:pPr>
            <a:endParaRPr lang="pt-BR" sz="16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285750" indent="-285750" defTabSz="91440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pt-BR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O Tropicalismo foi um movimento cultural que se expressava inicialmente por meio da música que surgiu no Brasil nos anos sessenta, e veio a se destacar do movimento anterior.</a:t>
            </a:r>
          </a:p>
          <a:p>
            <a:pPr defTabSz="914400">
              <a:lnSpc>
                <a:spcPct val="170000"/>
              </a:lnSpc>
              <a:spcBef>
                <a:spcPts val="0"/>
              </a:spcBef>
              <a:tabLst>
                <a:tab pos="0" algn="l"/>
              </a:tabLst>
            </a:pPr>
            <a:endParaRPr lang="pt-BR" sz="16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285750" indent="-285750" defTabSz="91440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pt-BR" sz="1600" b="1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O Tropicalismo surgiu como um movimento da contracultura</a:t>
            </a:r>
            <a:endParaRPr lang="pt-PT" sz="1600" b="0" u="none" strike="noStrike" dirty="0">
              <a:solidFill>
                <a:schemeClr val="dk1"/>
              </a:solidFill>
              <a:uFillTx/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8" name="Picture 2" descr="Frame, backdrop in the style of a hippie with peace sign and ...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879" name="PlaceHolder 1"/>
          <p:cNvSpPr>
            <a:spLocks noGrp="1"/>
          </p:cNvSpPr>
          <p:nvPr>
            <p:ph/>
          </p:nvPr>
        </p:nvSpPr>
        <p:spPr>
          <a:xfrm>
            <a:off x="989643" y="1715733"/>
            <a:ext cx="10565640" cy="570461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ctr" defTabSz="914400">
              <a:lnSpc>
                <a:spcPct val="10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pt-BR" sz="2400" b="1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O Movimento Tropic</a:t>
            </a:r>
            <a:r>
              <a:rPr lang="pt-BR" sz="2400" b="1" dirty="0">
                <a:solidFill>
                  <a:srgbClr val="FF0000"/>
                </a:solidFill>
                <a:latin typeface="Arial Black" panose="020B0A04020102020204" pitchFamily="34" charset="0"/>
              </a:rPr>
              <a:t>ália </a:t>
            </a:r>
            <a:r>
              <a:rPr lang="pt-BR" sz="2400" b="1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sofreu influência internacional: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2FB3195-C463-B7FF-29E3-E878F35FA386}"/>
              </a:ext>
            </a:extLst>
          </p:cNvPr>
          <p:cNvSpPr txBox="1"/>
          <p:nvPr/>
        </p:nvSpPr>
        <p:spPr>
          <a:xfrm>
            <a:off x="3545306" y="2526826"/>
            <a:ext cx="6448926" cy="2389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7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0" algn="l"/>
              </a:tabLst>
            </a:pPr>
            <a:r>
              <a:rPr lang="pt-BR" sz="1800" b="1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Guerra Fria (1947-1991);</a:t>
            </a:r>
          </a:p>
          <a:p>
            <a:pPr marL="285750" indent="-285750" defTabSz="914400">
              <a:lnSpc>
                <a:spcPct val="17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0" algn="l"/>
              </a:tabLst>
            </a:pPr>
            <a:r>
              <a:rPr lang="pt-BR" sz="1800" b="1" dirty="0">
                <a:solidFill>
                  <a:srgbClr val="FF0000"/>
                </a:solidFill>
                <a:latin typeface="Arial Black" panose="020B0A04020102020204" pitchFamily="34" charset="0"/>
              </a:rPr>
              <a:t>Revolução Cubana (1959);</a:t>
            </a:r>
          </a:p>
          <a:p>
            <a:pPr marL="285750" indent="-285750">
              <a:lnSpc>
                <a:spcPct val="170000"/>
              </a:lnSpc>
              <a:buFont typeface="Courier New" panose="02070309020205020404" pitchFamily="49" charset="0"/>
              <a:buChar char="o"/>
              <a:tabLst>
                <a:tab pos="0" algn="l"/>
              </a:tabLst>
            </a:pPr>
            <a:r>
              <a:rPr lang="pt-BR" sz="1800" b="1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Guerra do Vietnã (1959-1971);</a:t>
            </a:r>
          </a:p>
          <a:p>
            <a:pPr marL="285750" indent="-285750">
              <a:lnSpc>
                <a:spcPct val="170000"/>
              </a:lnSpc>
              <a:buFont typeface="Courier New" panose="02070309020205020404" pitchFamily="49" charset="0"/>
              <a:buChar char="o"/>
              <a:tabLst>
                <a:tab pos="0" algn="l"/>
              </a:tabLst>
            </a:pPr>
            <a:r>
              <a:rPr lang="pt-BR" b="1" dirty="0">
                <a:solidFill>
                  <a:srgbClr val="FF0000"/>
                </a:solidFill>
                <a:latin typeface="Arial Black" panose="020B0A04020102020204" pitchFamily="34" charset="0"/>
              </a:rPr>
              <a:t>M</a:t>
            </a:r>
            <a:r>
              <a:rPr lang="pt-BR" sz="1800" b="1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ovimento Hippie (anos 60’s – 70’s);</a:t>
            </a:r>
            <a:endParaRPr lang="pt-BR" sz="1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285750" indent="-285750" defTabSz="914400">
              <a:lnSpc>
                <a:spcPct val="17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0" algn="l"/>
              </a:tabLst>
            </a:pPr>
            <a:r>
              <a:rPr lang="pt-BR" sz="1800" b="1" dirty="0">
                <a:solidFill>
                  <a:srgbClr val="FF0000"/>
                </a:solidFill>
                <a:latin typeface="Arial Black" panose="020B0A04020102020204" pitchFamily="34" charset="0"/>
              </a:rPr>
              <a:t>Festival Woodstock (1969);</a:t>
            </a:r>
          </a:p>
        </p:txBody>
      </p:sp>
    </p:spTree>
    <p:extLst>
      <p:ext uri="{BB962C8B-B14F-4D97-AF65-F5344CB8AC3E}">
        <p14:creationId xmlns:p14="http://schemas.microsoft.com/office/powerpoint/2010/main" val="235336138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8" name="Picture 2" descr="Frame, backdrop in the style of a hippie with peace sign and ...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2FB3195-C463-B7FF-29E3-E878F35FA386}"/>
              </a:ext>
            </a:extLst>
          </p:cNvPr>
          <p:cNvSpPr txBox="1"/>
          <p:nvPr/>
        </p:nvSpPr>
        <p:spPr>
          <a:xfrm>
            <a:off x="1386347" y="1504336"/>
            <a:ext cx="10382865" cy="333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18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Celso Favaretto em sua obra </a:t>
            </a:r>
            <a:r>
              <a:rPr lang="pt-BR" sz="1800" i="1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Tropicália, Alegoria, Alegria</a:t>
            </a:r>
            <a:r>
              <a:rPr lang="pt-BR" sz="18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 (2000), enfatiza que o novo movimento cultural apresentou uma nova estética para o Música Popular Brasileira (MPB).</a:t>
            </a:r>
          </a:p>
          <a:p>
            <a:pPr>
              <a:lnSpc>
                <a:spcPct val="170000"/>
              </a:lnSpc>
              <a:spcBef>
                <a:spcPts val="0"/>
              </a:spcBef>
              <a:tabLst>
                <a:tab pos="0" algn="l"/>
              </a:tabLst>
            </a:pPr>
            <a:endParaRPr lang="pt-BR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1800" b="1" dirty="0">
                <a:solidFill>
                  <a:srgbClr val="FF0000"/>
                </a:solidFill>
                <a:latin typeface="Arial Black" panose="020B0A04020102020204" pitchFamily="34" charset="0"/>
              </a:rPr>
              <a:t>Heloisa Buarque de </a:t>
            </a:r>
            <a:r>
              <a:rPr lang="pt-BR" sz="18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Hollanda</a:t>
            </a:r>
            <a:r>
              <a:rPr lang="pt-BR" sz="1800" b="1" dirty="0">
                <a:solidFill>
                  <a:srgbClr val="FF0000"/>
                </a:solidFill>
                <a:latin typeface="Arial Black" panose="020B0A04020102020204" pitchFamily="34" charset="0"/>
              </a:rPr>
              <a:t> em sua obra CPC; vanguarda e desbunde: 1960/70 (2004), a essência do Tropicalismo, estava na luta por uma nova cultura, e não na tomada do Poder</a:t>
            </a:r>
          </a:p>
        </p:txBody>
      </p:sp>
    </p:spTree>
    <p:extLst>
      <p:ext uri="{BB962C8B-B14F-4D97-AF65-F5344CB8AC3E}">
        <p14:creationId xmlns:p14="http://schemas.microsoft.com/office/powerpoint/2010/main" val="1253798025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8" name="Picture 2" descr="Frame, backdrop in the style of a hippie with peace sign and ...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2FB3195-C463-B7FF-29E3-E878F35FA386}"/>
              </a:ext>
            </a:extLst>
          </p:cNvPr>
          <p:cNvSpPr txBox="1"/>
          <p:nvPr/>
        </p:nvSpPr>
        <p:spPr>
          <a:xfrm>
            <a:off x="1297857" y="1292081"/>
            <a:ext cx="10382865" cy="4273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18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No entendimento de Heloisa Buarque de </a:t>
            </a:r>
            <a:r>
              <a:rPr lang="pt-BR" sz="1800" dirty="0" err="1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Hollanda</a:t>
            </a:r>
            <a:r>
              <a:rPr lang="pt-BR" sz="18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 e Marcos Augusto Gonçalves, em sua obra Cultura e participação nos anos 60 (1982), “na opção tropicalista o foco da preocupação política foi deslocado da área da Revolução Social para o eixo da rebeldia</a:t>
            </a:r>
          </a:p>
          <a:p>
            <a:pPr>
              <a:lnSpc>
                <a:spcPct val="170000"/>
              </a:lnSpc>
              <a:spcBef>
                <a:spcPts val="0"/>
              </a:spcBef>
              <a:tabLst>
                <a:tab pos="0" algn="l"/>
              </a:tabLst>
            </a:pPr>
            <a:endParaRPr lang="pt-BR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1800" b="1" dirty="0">
                <a:solidFill>
                  <a:srgbClr val="FF0000"/>
                </a:solidFill>
                <a:latin typeface="Arial Black" panose="020B0A04020102020204" pitchFamily="34" charset="0"/>
              </a:rPr>
              <a:t>Segundo Cláudio Coelho, em seu artigo “A Tropicália: Cultura e política nos anos 60” (1989), com o Movimento Tropicalista a luta não era armada. O campo de batalha era os palcos dos espetáculos e os teatros dedicados à disseminação da arte e da cultura. </a:t>
            </a:r>
          </a:p>
        </p:txBody>
      </p:sp>
    </p:spTree>
    <p:extLst>
      <p:ext uri="{BB962C8B-B14F-4D97-AF65-F5344CB8AC3E}">
        <p14:creationId xmlns:p14="http://schemas.microsoft.com/office/powerpoint/2010/main" val="3027220307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" name="Picture 2" descr="Frame, backdrop in the style of a hippie with peace sign and ...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881" name="PlaceHolder 1"/>
          <p:cNvSpPr>
            <a:spLocks noGrp="1"/>
          </p:cNvSpPr>
          <p:nvPr>
            <p:ph/>
          </p:nvPr>
        </p:nvSpPr>
        <p:spPr>
          <a:xfrm>
            <a:off x="2364385" y="2101464"/>
            <a:ext cx="7462989" cy="2654711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ctr" defTabSz="914400">
              <a:lnSpc>
                <a:spcPct val="15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pt-BR" sz="1800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O Movimento Tropicália tornou-se o movimento de maior expressão da contracultura brasileira.</a:t>
            </a:r>
          </a:p>
          <a:p>
            <a:pPr indent="0" algn="ctr" defTabSz="914400">
              <a:lnSpc>
                <a:spcPct val="150000"/>
              </a:lnSpc>
              <a:spcBef>
                <a:spcPts val="0"/>
              </a:spcBef>
              <a:buNone/>
              <a:tabLst>
                <a:tab pos="0" algn="l"/>
              </a:tabLst>
            </a:pPr>
            <a:endParaRPr lang="pt-BR" sz="1800" u="none" strike="noStrike" dirty="0">
              <a:solidFill>
                <a:srgbClr val="FF0000"/>
              </a:solidFill>
              <a:uFillTx/>
              <a:latin typeface="Arial Black" panose="020B0A04020102020204" pitchFamily="34" charset="0"/>
            </a:endParaRPr>
          </a:p>
          <a:p>
            <a:pPr indent="0" algn="ctr" defTabSz="914400">
              <a:lnSpc>
                <a:spcPct val="15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pt-BR" sz="1800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As características centrais do tropicalismo incluem a fusão de diversos estilos musicais, a experimentação estética e a subversão das normas culturais. </a:t>
            </a:r>
            <a:endParaRPr lang="pt-PT" sz="1800" u="none" strike="noStrike" dirty="0">
              <a:solidFill>
                <a:schemeClr val="dk1"/>
              </a:solidFill>
              <a:uFillTx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805692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Retângulo 17"/>
          <p:cNvSpPr/>
          <p:nvPr/>
        </p:nvSpPr>
        <p:spPr>
          <a:xfrm>
            <a:off x="0" y="0"/>
            <a:ext cx="1218960" cy="68576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1D31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t-P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908" name="Picture 4" descr="tropicalismo | Prosa em poema"/>
          <p:cNvPicPr/>
          <p:nvPr/>
        </p:nvPicPr>
        <p:blipFill rotWithShape="1">
          <a:blip r:embed="rId2"/>
          <a:srcRect t="8818" b="9111"/>
          <a:stretch/>
        </p:blipFill>
        <p:spPr>
          <a:xfrm>
            <a:off x="1218960" y="-1"/>
            <a:ext cx="12051738" cy="6857641"/>
          </a:xfrm>
          <a:prstGeom prst="rect">
            <a:avLst/>
          </a:prstGeom>
          <a:ln w="0">
            <a:noFill/>
          </a:ln>
        </p:spPr>
      </p:pic>
      <p:sp>
        <p:nvSpPr>
          <p:cNvPr id="2" name="CaixaDeTexto 18">
            <a:extLst>
              <a:ext uri="{FF2B5EF4-FFF2-40B4-BE49-F238E27FC236}">
                <a16:creationId xmlns:a16="http://schemas.microsoft.com/office/drawing/2014/main" id="{627E8046-55FF-402F-E5DE-2F74142E0FA9}"/>
              </a:ext>
            </a:extLst>
          </p:cNvPr>
          <p:cNvSpPr/>
          <p:nvPr/>
        </p:nvSpPr>
        <p:spPr>
          <a:xfrm>
            <a:off x="2289130" y="3979813"/>
            <a:ext cx="8728154" cy="19375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pt-BR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Contextualização Conceptual </a:t>
            </a:r>
          </a:p>
          <a:p>
            <a:pPr algn="ctr" defTabSz="914400">
              <a:lnSpc>
                <a:spcPct val="100000"/>
              </a:lnSpc>
            </a:pPr>
            <a:r>
              <a:rPr lang="pt-BR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Tropicália, o movimento que mudou a cultura brasileira</a:t>
            </a:r>
            <a:endParaRPr lang="pt-BR" sz="4000" b="0" u="none" strike="noStrike" dirty="0"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0" name="Retângulo 5"/>
          <p:cNvSpPr/>
          <p:nvPr/>
        </p:nvSpPr>
        <p:spPr>
          <a:xfrm>
            <a:off x="0" y="1229100"/>
            <a:ext cx="2225160" cy="1389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1D31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t-P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911" name="PlaceHolder 1"/>
          <p:cNvSpPr>
            <a:spLocks noGrp="1"/>
          </p:cNvSpPr>
          <p:nvPr>
            <p:ph/>
          </p:nvPr>
        </p:nvSpPr>
        <p:spPr>
          <a:xfrm>
            <a:off x="97584" y="475620"/>
            <a:ext cx="3149280" cy="592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t-BR" sz="4800" b="1" u="none" strike="noStrike" dirty="0">
                <a:solidFill>
                  <a:srgbClr val="FF0000"/>
                </a:solidFill>
                <a:uFillTx/>
                <a:latin typeface="Arial"/>
              </a:rPr>
              <a:t>Capítulo</a:t>
            </a:r>
            <a:endParaRPr lang="pt-PT" sz="4800" b="0" u="none" strike="noStrike" dirty="0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912" name="CaixaDeTexto 8"/>
          <p:cNvSpPr/>
          <p:nvPr/>
        </p:nvSpPr>
        <p:spPr>
          <a:xfrm>
            <a:off x="625320" y="1166820"/>
            <a:ext cx="1131480" cy="155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pt-BR" sz="9600" b="1" u="none" strike="noStrike" dirty="0">
                <a:solidFill>
                  <a:schemeClr val="lt1"/>
                </a:solidFill>
                <a:uFillTx/>
                <a:latin typeface="comic"/>
              </a:rPr>
              <a:t>3</a:t>
            </a:r>
            <a:endParaRPr lang="pt-BR" sz="96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13" name="CaixaDeTexto 18"/>
          <p:cNvSpPr/>
          <p:nvPr/>
        </p:nvSpPr>
        <p:spPr>
          <a:xfrm>
            <a:off x="2325588" y="3951334"/>
            <a:ext cx="8728154" cy="19375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pt-BR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Contextualização Conceptual </a:t>
            </a:r>
          </a:p>
          <a:p>
            <a:pPr algn="ctr" defTabSz="914400">
              <a:lnSpc>
                <a:spcPct val="100000"/>
              </a:lnSpc>
            </a:pPr>
            <a:r>
              <a:rPr lang="pt-BR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Tropicália, o movimento que mudou a cultura brasileira</a:t>
            </a:r>
            <a:endParaRPr lang="pt-BR" sz="4000" b="0" u="none" strike="noStrike" dirty="0">
              <a:solidFill>
                <a:srgbClr val="FF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1" name="Imagem 850"/>
          <p:cNvPicPr/>
          <p:nvPr/>
        </p:nvPicPr>
        <p:blipFill>
          <a:blip r:embed="rId2"/>
          <a:srcRect t="11216" b="13781"/>
          <a:stretch/>
        </p:blipFill>
        <p:spPr>
          <a:xfrm>
            <a:off x="0" y="0"/>
            <a:ext cx="12192120" cy="6858000"/>
          </a:xfrm>
          <a:prstGeom prst="rect">
            <a:avLst/>
          </a:prstGeom>
          <a:ln w="0">
            <a:noFill/>
          </a:ln>
        </p:spPr>
      </p:pic>
      <p:sp>
        <p:nvSpPr>
          <p:cNvPr id="852" name="CaixaDeTexto 7"/>
          <p:cNvSpPr/>
          <p:nvPr/>
        </p:nvSpPr>
        <p:spPr>
          <a:xfrm>
            <a:off x="8100000" y="3780000"/>
            <a:ext cx="3922560" cy="57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t-BR" sz="1600" b="0" u="none" strike="noStrike">
                <a:solidFill>
                  <a:srgbClr val="FF0000"/>
                </a:solidFill>
                <a:highlight>
                  <a:srgbClr val="DDDDDD"/>
                </a:highlight>
                <a:uFillTx/>
                <a:latin typeface="Impact"/>
              </a:rPr>
              <a:t>Projeto de Tese de Doutoramento em</a:t>
            </a:r>
            <a:endParaRPr lang="pt-BR" sz="1600" b="0" u="none" strike="noStrike">
              <a:solidFill>
                <a:srgbClr val="000000"/>
              </a:solidFill>
              <a:highlight>
                <a:srgbClr val="DDDDDD"/>
              </a:highlight>
              <a:uFillTx/>
              <a:latin typeface="Impact"/>
            </a:endParaRPr>
          </a:p>
          <a:p>
            <a:pPr algn="ctr" defTabSz="914400">
              <a:lnSpc>
                <a:spcPct val="100000"/>
              </a:lnSpc>
            </a:pPr>
            <a:r>
              <a:rPr lang="pt-BR" sz="1600" b="0" u="none" strike="noStrike">
                <a:solidFill>
                  <a:srgbClr val="FF0000"/>
                </a:solidFill>
                <a:highlight>
                  <a:srgbClr val="DDDDDD"/>
                </a:highlight>
                <a:uFillTx/>
                <a:latin typeface="Impact"/>
              </a:rPr>
              <a:t>Ciências da Cultura</a:t>
            </a:r>
            <a:endParaRPr lang="pt-BR" sz="1600" b="0" u="none" strike="noStrike">
              <a:solidFill>
                <a:srgbClr val="000000"/>
              </a:solidFill>
              <a:highlight>
                <a:srgbClr val="DDDDDD"/>
              </a:highlight>
              <a:uFillTx/>
              <a:latin typeface="Impact"/>
            </a:endParaRPr>
          </a:p>
        </p:txBody>
      </p:sp>
      <p:sp>
        <p:nvSpPr>
          <p:cNvPr id="853" name="CaixaDeTexto 9"/>
          <p:cNvSpPr/>
          <p:nvPr/>
        </p:nvSpPr>
        <p:spPr>
          <a:xfrm>
            <a:off x="504000" y="3681000"/>
            <a:ext cx="5976000" cy="57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pt-BR" sz="1600" b="0" u="none" strike="noStrike">
                <a:solidFill>
                  <a:srgbClr val="FFFF00"/>
                </a:solidFill>
                <a:highlight>
                  <a:srgbClr val="611729"/>
                </a:highlight>
                <a:uFillTx/>
                <a:latin typeface="Impact"/>
              </a:rPr>
              <a:t>Autor: Jamil Abdalla Auhi    al80449</a:t>
            </a:r>
          </a:p>
          <a:p>
            <a:pPr defTabSz="914400">
              <a:lnSpc>
                <a:spcPct val="100000"/>
              </a:lnSpc>
            </a:pPr>
            <a:r>
              <a:rPr lang="pt-BR" sz="1600" b="0" u="none" strike="noStrike">
                <a:solidFill>
                  <a:srgbClr val="FFFF00"/>
                </a:solidFill>
                <a:highlight>
                  <a:srgbClr val="611729"/>
                </a:highlight>
                <a:uFillTx/>
                <a:latin typeface="Impact"/>
              </a:rPr>
              <a:t>Orientador: Prof° Dr° </a:t>
            </a:r>
            <a:r>
              <a:rPr lang="pt-BR" sz="1600" b="0" u="none" strike="noStrike">
                <a:solidFill>
                  <a:srgbClr val="FFFF00"/>
                </a:solidFill>
                <a:highlight>
                  <a:srgbClr val="611729"/>
                </a:highlight>
                <a:uFillTx/>
                <a:latin typeface="Impact"/>
                <a:ea typeface="Calibri"/>
              </a:rPr>
              <a:t>Fernando Alberto Torres Moreira</a:t>
            </a:r>
            <a:endParaRPr lang="pt-BR" sz="1600" b="0" u="none" strike="noStrike">
              <a:solidFill>
                <a:srgbClr val="FFFF00"/>
              </a:solidFill>
              <a:highlight>
                <a:srgbClr val="611729"/>
              </a:highlight>
              <a:uFillTx/>
              <a:latin typeface="Impact"/>
            </a:endParaRPr>
          </a:p>
        </p:txBody>
      </p:sp>
      <p:sp>
        <p:nvSpPr>
          <p:cNvPr id="854" name="CaixaDeTexto 2"/>
          <p:cNvSpPr/>
          <p:nvPr/>
        </p:nvSpPr>
        <p:spPr>
          <a:xfrm>
            <a:off x="2120760" y="263160"/>
            <a:ext cx="8044920" cy="94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t-BR" sz="2800" b="1" u="none" strike="noStrike">
                <a:solidFill>
                  <a:srgbClr val="FF0000"/>
                </a:solidFill>
                <a:highlight>
                  <a:srgbClr val="FFBF00"/>
                </a:highlight>
                <a:uFillTx/>
                <a:latin typeface="Rockwell Extra Bold"/>
              </a:rPr>
              <a:t>A construção de um novo paradigma</a:t>
            </a:r>
            <a:endParaRPr lang="pt-BR" sz="2800" b="1" u="none" strike="noStrike">
              <a:solidFill>
                <a:srgbClr val="FF0000"/>
              </a:solidFill>
              <a:uFillTx/>
              <a:latin typeface="Rockwell Extra Bold"/>
            </a:endParaRPr>
          </a:p>
          <a:p>
            <a:pPr algn="ctr" defTabSz="914400">
              <a:lnSpc>
                <a:spcPct val="100000"/>
              </a:lnSpc>
            </a:pPr>
            <a:r>
              <a:rPr lang="pt-BR" sz="2800" b="1" u="none" strike="noStrike">
                <a:solidFill>
                  <a:srgbClr val="FF0000"/>
                </a:solidFill>
                <a:highlight>
                  <a:srgbClr val="FFBF00"/>
                </a:highlight>
                <a:uFillTx/>
                <a:latin typeface="Rockwell Extra Bold"/>
              </a:rPr>
              <a:t>da cultura brasileira</a:t>
            </a:r>
            <a:endParaRPr lang="pt-BR" sz="2800" b="1" u="none" strike="noStrike">
              <a:solidFill>
                <a:srgbClr val="FF0000"/>
              </a:solidFill>
              <a:uFillTx/>
              <a:latin typeface="Rockwell Extra Bold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716B4EB-5D93-8D98-1CAA-7FDE469BBA85}"/>
              </a:ext>
            </a:extLst>
          </p:cNvPr>
          <p:cNvSpPr txBox="1"/>
          <p:nvPr/>
        </p:nvSpPr>
        <p:spPr>
          <a:xfrm>
            <a:off x="1246509" y="911387"/>
            <a:ext cx="4957500" cy="5035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8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Surgiu na década de sessenta, em oposição ao entendimento do comportamento estabelecido pela cultura vigente, diversos movimentos, cujo propostas, estabeleceram o que seria conceituado como contracultura. Surge então a dicotomia do comportamento humano: Cultura e Contracultura.</a:t>
            </a:r>
          </a:p>
          <a:p>
            <a:pPr>
              <a:lnSpc>
                <a:spcPct val="150000"/>
              </a:lnSpc>
            </a:pPr>
            <a:endParaRPr lang="pt-BR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800" b="1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A rebeldia é marcante nas ações da contracultura</a:t>
            </a:r>
            <a:r>
              <a:rPr lang="pt-PT" sz="1800" b="1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.</a:t>
            </a:r>
            <a:endParaRPr lang="pt-BR" sz="1800" b="1" u="none" strike="noStrike" dirty="0">
              <a:solidFill>
                <a:srgbClr val="FF0000"/>
              </a:solidFill>
              <a:uFillTx/>
              <a:latin typeface="Arial Black" panose="020B0A040201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1265AB0-FDF8-5A84-EB1A-FF35C3664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960" y="250724"/>
            <a:ext cx="4743362" cy="207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7F5195A-A139-070B-CBB4-8AFC53AB8A3C}"/>
              </a:ext>
            </a:extLst>
          </p:cNvPr>
          <p:cNvSpPr/>
          <p:nvPr/>
        </p:nvSpPr>
        <p:spPr>
          <a:xfrm>
            <a:off x="6233654" y="147487"/>
            <a:ext cx="5323619" cy="2249489"/>
          </a:xfrm>
          <a:prstGeom prst="rect">
            <a:avLst/>
          </a:prstGeom>
          <a:noFill/>
          <a:ln w="762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62" name="Picture 2" descr="Tropicalismo"/>
          <p:cNvPicPr/>
          <p:nvPr/>
        </p:nvPicPr>
        <p:blipFill>
          <a:blip r:embed="rId3"/>
          <a:stretch/>
        </p:blipFill>
        <p:spPr>
          <a:xfrm>
            <a:off x="6432486" y="2500213"/>
            <a:ext cx="5051047" cy="4134666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" name="Picture 2" descr="Frame, backdrop in the style of a hippie with peace sign and ...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881" name="PlaceHolder 1"/>
          <p:cNvSpPr>
            <a:spLocks noGrp="1"/>
          </p:cNvSpPr>
          <p:nvPr>
            <p:ph/>
          </p:nvPr>
        </p:nvSpPr>
        <p:spPr>
          <a:xfrm>
            <a:off x="1189092" y="1104631"/>
            <a:ext cx="10063928" cy="4322776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20000"/>
          </a:bodyPr>
          <a:lstStyle/>
          <a:p>
            <a:pPr indent="0" defTabSz="914400">
              <a:lnSpc>
                <a:spcPct val="15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pt-BR" sz="7200" b="1" u="none" strike="noStrike" dirty="0">
                <a:solidFill>
                  <a:srgbClr val="FF0000"/>
                </a:solidFill>
                <a:uFillTx/>
                <a:latin typeface="Arial"/>
              </a:rPr>
              <a:t>A Tropicália foi um movimento cultural, surgido nos anos sessenta, no Brasil, que caracterizou-se como um movimento da contracultura. A proposta de ruptura com o comportamento cultural vigente, apresentado pela Tropicália, transforma-se em uma nova forma de ver e viver a cultura brasileira.</a:t>
            </a:r>
          </a:p>
          <a:p>
            <a:pPr indent="0" defTabSz="914400">
              <a:lnSpc>
                <a:spcPct val="150000"/>
              </a:lnSpc>
              <a:spcBef>
                <a:spcPts val="0"/>
              </a:spcBef>
              <a:buNone/>
              <a:tabLst>
                <a:tab pos="0" algn="l"/>
              </a:tabLst>
            </a:pPr>
            <a:endParaRPr lang="pt-BR" sz="7200" b="1" dirty="0">
              <a:solidFill>
                <a:srgbClr val="FF0000"/>
              </a:solidFill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pt-BR" sz="7200" b="1" u="none" strike="noStrike" dirty="0">
                <a:solidFill>
                  <a:srgbClr val="FF0000"/>
                </a:solidFill>
                <a:uFillTx/>
                <a:latin typeface="Arial"/>
              </a:rPr>
              <a:t>Surge neste período grupos armados se autodenominando guerrilheiros, que desencadeiam ataques à bancos, quartéis militares e sequestros, somando as passeatas.</a:t>
            </a:r>
          </a:p>
          <a:p>
            <a:pPr indent="0" defTabSz="914400">
              <a:lnSpc>
                <a:spcPct val="150000"/>
              </a:lnSpc>
              <a:spcBef>
                <a:spcPts val="0"/>
              </a:spcBef>
              <a:buNone/>
              <a:tabLst>
                <a:tab pos="0" algn="l"/>
              </a:tabLst>
            </a:pPr>
            <a:endParaRPr lang="pt-BR" sz="7200" b="1" dirty="0">
              <a:solidFill>
                <a:srgbClr val="FF0000"/>
              </a:solidFill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pt-BR" sz="7200" b="1" u="none" strike="noStrike" dirty="0">
                <a:solidFill>
                  <a:srgbClr val="FF0000"/>
                </a:solidFill>
                <a:uFillTx/>
                <a:latin typeface="Arial"/>
              </a:rPr>
              <a:t>Frente a instabilidade política e o caos social instalado no Brasil, em resposta o Governo Federal contra-ataca, lançando uma série de Leis, endurecendo a repressão. O mais rigoroso Ato Institucional assinado pelo Gover</a:t>
            </a:r>
            <a:r>
              <a:rPr lang="pt-BR" sz="7200" b="1" dirty="0">
                <a:solidFill>
                  <a:srgbClr val="FF0000"/>
                </a:solidFill>
                <a:latin typeface="Arial"/>
              </a:rPr>
              <a:t>no foi o AI-5. que torna-se símbolo de repressão do Governo Militar.</a:t>
            </a:r>
            <a:endParaRPr lang="pt-BR" sz="7200" b="1" u="none" strike="noStrike" dirty="0">
              <a:solidFill>
                <a:srgbClr val="FF0000"/>
              </a:solidFill>
              <a:uFillTx/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0"/>
              </a:spcBef>
              <a:buNone/>
              <a:tabLst>
                <a:tab pos="0" algn="l"/>
              </a:tabLst>
            </a:pPr>
            <a:endParaRPr lang="pt-BR" sz="1800" b="1" dirty="0">
              <a:solidFill>
                <a:srgbClr val="FF0000"/>
              </a:solidFill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0"/>
              </a:spcBef>
              <a:buNone/>
              <a:tabLst>
                <a:tab pos="0" algn="l"/>
              </a:tabLst>
            </a:pPr>
            <a:endParaRPr lang="pt-PT" sz="1800" b="0" u="none" strike="noStrike" dirty="0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" name="Picture 2" descr="Frame, backdrop in the style of a hippie with peace sign and ...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881" name="PlaceHolder 1"/>
          <p:cNvSpPr>
            <a:spLocks noGrp="1"/>
          </p:cNvSpPr>
          <p:nvPr>
            <p:ph/>
          </p:nvPr>
        </p:nvSpPr>
        <p:spPr>
          <a:xfrm>
            <a:off x="1342104" y="1290019"/>
            <a:ext cx="9792929" cy="4277962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15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pt-BR" sz="1800" b="1" dirty="0">
                <a:solidFill>
                  <a:srgbClr val="FF0000"/>
                </a:solidFill>
                <a:latin typeface="Arial"/>
              </a:rPr>
              <a:t>Em 04 de novembro de 1969 é morto Carlos </a:t>
            </a:r>
            <a:r>
              <a:rPr lang="pt-BR" sz="1800" b="1" dirty="0" err="1">
                <a:solidFill>
                  <a:srgbClr val="FF0000"/>
                </a:solidFill>
                <a:latin typeface="Arial"/>
              </a:rPr>
              <a:t>Merighella</a:t>
            </a:r>
            <a:r>
              <a:rPr lang="pt-BR" sz="1800" b="1" dirty="0">
                <a:solidFill>
                  <a:srgbClr val="FF0000"/>
                </a:solidFill>
                <a:latin typeface="Arial"/>
              </a:rPr>
              <a:t>, líder da guerrilha armada no Brasil. Este fato enfraqueceu a esquerda armada.</a:t>
            </a:r>
          </a:p>
          <a:p>
            <a:pPr indent="0" defTabSz="914400">
              <a:lnSpc>
                <a:spcPct val="150000"/>
              </a:lnSpc>
              <a:spcBef>
                <a:spcPts val="0"/>
              </a:spcBef>
              <a:buNone/>
              <a:tabLst>
                <a:tab pos="0" algn="l"/>
              </a:tabLst>
            </a:pPr>
            <a:endParaRPr lang="pt-BR" sz="1800" b="1" dirty="0">
              <a:solidFill>
                <a:srgbClr val="FF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1800" b="1" dirty="0">
                <a:solidFill>
                  <a:srgbClr val="FF0000"/>
                </a:solidFill>
                <a:latin typeface="Arial"/>
              </a:rPr>
              <a:t>Com referências internacionais, como a Revolução Cubana, o Festival de Woodstock e o Movimento Hippie, o Movimento Tropicalista se consolidou como o meio de revolucionar o Brasil.</a:t>
            </a:r>
          </a:p>
          <a:p>
            <a:pPr>
              <a:lnSpc>
                <a:spcPct val="150000"/>
              </a:lnSpc>
              <a:spcBef>
                <a:spcPts val="0"/>
              </a:spcBef>
              <a:tabLst>
                <a:tab pos="0" algn="l"/>
              </a:tabLst>
            </a:pPr>
            <a:endParaRPr lang="pt-BR" sz="1800" b="1" dirty="0">
              <a:solidFill>
                <a:srgbClr val="FF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1800" b="1" dirty="0">
                <a:solidFill>
                  <a:srgbClr val="FF0000"/>
                </a:solidFill>
                <a:latin typeface="Arial"/>
              </a:rPr>
              <a:t>Embora amplamente celebrado, o Tropicalismo enfrentou críticas e controvérsias. Alguns críticos argumentam que o movimento era elitista e desconectado das realidades socioeconômicas da maioria dos brasileiros.</a:t>
            </a:r>
          </a:p>
          <a:p>
            <a:pPr>
              <a:lnSpc>
                <a:spcPct val="150000"/>
              </a:lnSpc>
              <a:spcBef>
                <a:spcPts val="0"/>
              </a:spcBef>
              <a:tabLst>
                <a:tab pos="0" algn="l"/>
              </a:tabLst>
            </a:pPr>
            <a:endParaRPr lang="pt-BR" sz="1800" b="1" dirty="0">
              <a:solidFill>
                <a:srgbClr val="FF0000"/>
              </a:solidFill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0"/>
              </a:spcBef>
              <a:buNone/>
              <a:tabLst>
                <a:tab pos="0" algn="l"/>
              </a:tabLst>
            </a:pPr>
            <a:endParaRPr lang="pt-BR" sz="1800" b="1" dirty="0">
              <a:solidFill>
                <a:srgbClr val="FF0000"/>
              </a:solidFill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0"/>
              </a:spcBef>
              <a:buNone/>
              <a:tabLst>
                <a:tab pos="0" algn="l"/>
              </a:tabLst>
            </a:pPr>
            <a:endParaRPr lang="pt-BR" sz="1800" b="1" dirty="0">
              <a:solidFill>
                <a:srgbClr val="FF0000"/>
              </a:solidFill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0"/>
              </a:spcBef>
              <a:buNone/>
              <a:tabLst>
                <a:tab pos="0" algn="l"/>
              </a:tabLst>
            </a:pPr>
            <a:endParaRPr lang="pt-BR" sz="1800" b="1" u="none" strike="noStrike" dirty="0">
              <a:solidFill>
                <a:srgbClr val="FF0000"/>
              </a:solidFill>
              <a:uFillTx/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0"/>
              </a:spcBef>
              <a:buNone/>
              <a:tabLst>
                <a:tab pos="0" algn="l"/>
              </a:tabLst>
            </a:pPr>
            <a:endParaRPr lang="pt-BR" sz="1800" b="1" dirty="0">
              <a:solidFill>
                <a:srgbClr val="FF0000"/>
              </a:solidFill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0"/>
              </a:spcBef>
              <a:buNone/>
              <a:tabLst>
                <a:tab pos="0" algn="l"/>
              </a:tabLst>
            </a:pPr>
            <a:endParaRPr lang="pt-PT" sz="1800" b="0" u="none" strike="noStrike" dirty="0">
              <a:solidFill>
                <a:schemeClr val="dk1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7080988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5" name="Picture 2" descr="Frame, backdrop in the style of a hippie with peace sign and ...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1332C72C-F1F5-8C22-0CCD-21E32BBB6044}"/>
              </a:ext>
            </a:extLst>
          </p:cNvPr>
          <p:cNvSpPr txBox="1"/>
          <p:nvPr/>
        </p:nvSpPr>
        <p:spPr>
          <a:xfrm>
            <a:off x="619433" y="1742384"/>
            <a:ext cx="5364081" cy="3373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8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No Tropicalismo, não houve mudanças apenas na música, mas também no comportamento e na forma de pensar; era visível a nova proposta cultural no colorido das roupas, nos cabelos compridos, nos cordões e seus pingentes, usando elementos e símbolos característicos dos países tropicais.</a:t>
            </a:r>
            <a:endParaRPr lang="pt-PT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917" name="Picture 2" descr="A Tropicália e 12 curiosidades que você precisa conhecer - ArteRef"/>
          <p:cNvPicPr/>
          <p:nvPr/>
        </p:nvPicPr>
        <p:blipFill>
          <a:blip r:embed="rId3"/>
          <a:stretch/>
        </p:blipFill>
        <p:spPr>
          <a:xfrm>
            <a:off x="6095880" y="1230336"/>
            <a:ext cx="5898530" cy="4396968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332C72C-F1F5-8C22-0CCD-21E32BBB6044}"/>
              </a:ext>
            </a:extLst>
          </p:cNvPr>
          <p:cNvSpPr txBox="1"/>
          <p:nvPr/>
        </p:nvSpPr>
        <p:spPr>
          <a:xfrm>
            <a:off x="1696065" y="1710814"/>
            <a:ext cx="3097161" cy="46197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8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A crítica proposta nas músicas vai além daquela endereçada às forças repressoras do Estado-militar, e abrangem as posturas conservadoras no âmbito musical, estético, comportamental e sexual</a:t>
            </a:r>
            <a:endParaRPr lang="pt-PT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26BC2F8-9FE9-5168-FB82-ADCA87A8FC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153" y="0"/>
            <a:ext cx="6716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677243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75A30B2-7DF0-57F9-0A26-9892946D1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7949"/>
            <a:ext cx="12192000" cy="795550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010C7D6-AFED-CFFC-06F1-DA525CEEB353}"/>
              </a:ext>
            </a:extLst>
          </p:cNvPr>
          <p:cNvSpPr txBox="1"/>
          <p:nvPr/>
        </p:nvSpPr>
        <p:spPr>
          <a:xfrm>
            <a:off x="1957137" y="1234566"/>
            <a:ext cx="8277726" cy="651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150000"/>
              </a:lnSpc>
            </a:pPr>
            <a:r>
              <a:rPr lang="pt-BR" sz="2800" u="none" strike="noStrike" dirty="0">
                <a:solidFill>
                  <a:srgbClr val="FF0000"/>
                </a:solidFill>
                <a:uFillTx/>
                <a:latin typeface="Impact" panose="020B0806030902050204" pitchFamily="34" charset="0"/>
              </a:rPr>
              <a:t>Mudanças culturais promovidas pelo Tropicalismo</a:t>
            </a:r>
            <a:endParaRPr lang="pt-BR" sz="2800" u="none" strike="noStrike" dirty="0">
              <a:solidFill>
                <a:srgbClr val="000000"/>
              </a:solidFill>
              <a:uFillTx/>
              <a:latin typeface="Impact" panose="020B080603090205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BFC590A-B4E8-91D2-1BDF-E70176932C79}"/>
              </a:ext>
            </a:extLst>
          </p:cNvPr>
          <p:cNvSpPr txBox="1"/>
          <p:nvPr/>
        </p:nvSpPr>
        <p:spPr>
          <a:xfrm>
            <a:off x="2251586" y="2139809"/>
            <a:ext cx="8277725" cy="3365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144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b="1" u="none" strike="noStrike" dirty="0">
                <a:solidFill>
                  <a:srgbClr val="FF0000"/>
                </a:solidFill>
                <a:uFillTx/>
                <a:latin typeface="Arial"/>
              </a:rPr>
              <a:t>combinou elementos de diferentes estilos musicais</a:t>
            </a:r>
            <a:endParaRPr lang="pt-BR" b="1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285750" indent="-285750" defTabSz="9144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b="1" u="none" strike="noStrike" dirty="0">
                <a:solidFill>
                  <a:srgbClr val="FF0000"/>
                </a:solidFill>
                <a:uFillTx/>
                <a:latin typeface="Arial"/>
              </a:rPr>
              <a:t>incentivou a colaboração entre diversas formas de arte, incluindo música, artes visuais, teatro e cinema.</a:t>
            </a:r>
            <a:endParaRPr lang="pt-BR" b="1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285750" indent="-285750" defTabSz="9144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b="1" u="none" strike="noStrike" dirty="0">
                <a:solidFill>
                  <a:srgbClr val="FF0000"/>
                </a:solidFill>
                <a:uFillTx/>
                <a:latin typeface="Arial"/>
              </a:rPr>
              <a:t>ajudou a promover a cultura brasileira no cenário internacional</a:t>
            </a:r>
            <a:endParaRPr lang="pt-BR" b="1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285750" indent="-285750" defTabSz="9144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b="1" u="none" strike="noStrike" dirty="0">
                <a:solidFill>
                  <a:srgbClr val="FF0000"/>
                </a:solidFill>
                <a:uFillTx/>
                <a:latin typeface="Arial"/>
              </a:rPr>
              <a:t>artistas exploraram novas técnicas e abordagens</a:t>
            </a:r>
            <a:endParaRPr lang="pt-BR" b="1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285750" indent="-285750" defTabSz="9144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b="1" u="none" strike="noStrike" dirty="0">
                <a:solidFill>
                  <a:srgbClr val="FF0000"/>
                </a:solidFill>
                <a:uFillTx/>
                <a:latin typeface="Arial"/>
              </a:rPr>
              <a:t>celebrou a diversidade cultural do Brasil, incorporando influências regionais e internacionais</a:t>
            </a:r>
            <a:endParaRPr lang="pt-BR" b="1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285750" indent="-285750" defTabSz="9144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b="1" u="none" strike="noStrike" dirty="0">
                <a:solidFill>
                  <a:srgbClr val="FF0000"/>
                </a:solidFill>
                <a:uFillTx/>
                <a:latin typeface="Arial"/>
              </a:rPr>
              <a:t>valorização da diversidade cultural e a promoção da inovação artística</a:t>
            </a:r>
            <a:endParaRPr lang="pt-BR" b="1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0669968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B258124-98CF-5E54-0BB4-296D157A0AA8}"/>
              </a:ext>
            </a:extLst>
          </p:cNvPr>
          <p:cNvSpPr txBox="1"/>
          <p:nvPr/>
        </p:nvSpPr>
        <p:spPr>
          <a:xfrm>
            <a:off x="1283110" y="1533831"/>
            <a:ext cx="6268064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150000"/>
              </a:lnSpc>
            </a:pPr>
            <a:r>
              <a:rPr lang="pt-BR" sz="4800" b="1" u="none" strike="noStrike" dirty="0">
                <a:solidFill>
                  <a:srgbClr val="FF0000"/>
                </a:solidFill>
                <a:uFillTx/>
                <a:latin typeface="Freestyle Script" panose="030804020302050B0404" pitchFamily="66" charset="0"/>
              </a:rPr>
              <a:t>O legado do Tropicalismo continua a influenciar a cultura brasileira contemporânea</a:t>
            </a:r>
            <a:endParaRPr lang="pt-BR" sz="4800" b="0" u="none" strike="noStrike" dirty="0">
              <a:solidFill>
                <a:srgbClr val="000000"/>
              </a:solidFill>
              <a:uFillTx/>
              <a:latin typeface="Freestyle Script" panose="030804020302050B0404" pitchFamily="66" charset="0"/>
            </a:endParaRPr>
          </a:p>
        </p:txBody>
      </p:sp>
      <p:pic>
        <p:nvPicPr>
          <p:cNvPr id="2052" name="Picture 4" descr="Arte/Música – Tropicália – Conexão Escola SME">
            <a:extLst>
              <a:ext uri="{FF2B5EF4-FFF2-40B4-BE49-F238E27FC236}">
                <a16:creationId xmlns:a16="http://schemas.microsoft.com/office/drawing/2014/main" id="{0B1AC783-DB4E-2856-38B1-82862D569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586" y="1"/>
            <a:ext cx="383841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543679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5" name="Picture 4" descr="Atração do Coala Festival com Novos Baianos, Baby do Brasil fala ..."/>
          <p:cNvPicPr/>
          <p:nvPr/>
        </p:nvPicPr>
        <p:blipFill>
          <a:blip r:embed="rId2"/>
          <a:stretch/>
        </p:blipFill>
        <p:spPr>
          <a:xfrm>
            <a:off x="628560" y="349560"/>
            <a:ext cx="10934280" cy="61581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final, o que foi a Tropicália? ">
            <a:extLst>
              <a:ext uri="{FF2B5EF4-FFF2-40B4-BE49-F238E27FC236}">
                <a16:creationId xmlns:a16="http://schemas.microsoft.com/office/drawing/2014/main" id="{C921103D-F612-D7C7-DECC-B2D4EC9E0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135892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EE9518F-8CC4-E028-6A03-A942B73B60B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88" name="Picture 2" descr="Tropicalismo: o que defendia, características - História do Mundo"/>
          <p:cNvPicPr/>
          <p:nvPr/>
        </p:nvPicPr>
        <p:blipFill>
          <a:blip r:embed="rId4"/>
          <a:stretch/>
        </p:blipFill>
        <p:spPr>
          <a:xfrm>
            <a:off x="1555200" y="1440"/>
            <a:ext cx="9081360" cy="6856200"/>
          </a:xfrm>
          <a:prstGeom prst="rect">
            <a:avLst/>
          </a:prstGeom>
          <a:ln w="0">
            <a:noFill/>
          </a:ln>
        </p:spPr>
      </p:pic>
      <p:pic>
        <p:nvPicPr>
          <p:cNvPr id="3" name="Gal Costa - Baby - 1969 - (Com Letra na Descrição) LEGENDAS">
            <a:hlinkClick r:id="" action="ppaction://media"/>
            <a:extLst>
              <a:ext uri="{FF2B5EF4-FFF2-40B4-BE49-F238E27FC236}">
                <a16:creationId xmlns:a16="http://schemas.microsoft.com/office/drawing/2014/main" id="{ED95FA61-A2FC-4F03-624C-BAD30CBD1EF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2412"/>
                  <p14:fade in="2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D marble wallpapers | Peakpx">
            <a:extLst>
              <a:ext uri="{FF2B5EF4-FFF2-40B4-BE49-F238E27FC236}">
                <a16:creationId xmlns:a16="http://schemas.microsoft.com/office/drawing/2014/main" id="{517203B5-5131-DCBC-42B4-7CE5BE8A6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296"/>
            <a:ext cx="12192000" cy="689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ropicália ou panis et circenses' completa 50 anos; relembre a história do  disco - Jornal O Globo">
            <a:extLst>
              <a:ext uri="{FF2B5EF4-FFF2-40B4-BE49-F238E27FC236}">
                <a16:creationId xmlns:a16="http://schemas.microsoft.com/office/drawing/2014/main" id="{9A8DE4DD-CE4C-55FD-6AEE-9FC52E5872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5" t="4068" r="37585" b="11639"/>
          <a:stretch/>
        </p:blipFill>
        <p:spPr bwMode="auto">
          <a:xfrm>
            <a:off x="7718156" y="0"/>
            <a:ext cx="4473844" cy="686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DAC66D97-6822-3FCD-5A39-3B9BE37CCB8A}"/>
              </a:ext>
            </a:extLst>
          </p:cNvPr>
          <p:cNvSpPr/>
          <p:nvPr/>
        </p:nvSpPr>
        <p:spPr>
          <a:xfrm>
            <a:off x="3332135" y="513618"/>
            <a:ext cx="4928461" cy="7665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BE5FFC1-1518-9B9A-7042-45B702DAB701}"/>
              </a:ext>
            </a:extLst>
          </p:cNvPr>
          <p:cNvSpPr/>
          <p:nvPr/>
        </p:nvSpPr>
        <p:spPr>
          <a:xfrm>
            <a:off x="1" y="-37296"/>
            <a:ext cx="201478" cy="69727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856" name="CaixaDeTexto 6"/>
          <p:cNvSpPr/>
          <p:nvPr/>
        </p:nvSpPr>
        <p:spPr>
          <a:xfrm>
            <a:off x="485612" y="1278520"/>
            <a:ext cx="6602279" cy="503377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 defTabSz="914400">
              <a:lnSpc>
                <a:spcPct val="150000"/>
              </a:lnSpc>
            </a:pPr>
            <a:r>
              <a:rPr lang="pt-BR" b="0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Este projeto de tese refere-se à elaboração da tese de doutoramento em Ciências da Cultura que será desenvolvida sobre a temática </a:t>
            </a:r>
            <a:r>
              <a:rPr lang="pt-BR" b="1" i="1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Tropicália – a construção do novo paradigma da cultura brasileira</a:t>
            </a:r>
            <a:r>
              <a:rPr lang="pt-BR" b="0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. A Tropicália foi um movimento musical surgido no Brasil na segunda metade da década de 1960, que teve um impacto profundo e duradouro na cultura do Brasileira. Incorporando influências tanto nacionais quanto internacionais, o Tropicalismo desafiou convenções estéticas e ideológicas, promovendo uma </a:t>
            </a:r>
            <a:r>
              <a:rPr lang="pt-BR" dirty="0">
                <a:solidFill>
                  <a:srgbClr val="FF0000"/>
                </a:solidFill>
                <a:latin typeface="Arial Black" panose="020B0A04020102020204" pitchFamily="34" charset="0"/>
              </a:rPr>
              <a:t>influência</a:t>
            </a:r>
            <a:r>
              <a:rPr lang="pt-BR" b="0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 da contracultura na identidade cultural brasileira</a:t>
            </a:r>
          </a:p>
        </p:txBody>
      </p:sp>
      <p:sp>
        <p:nvSpPr>
          <p:cNvPr id="855" name="PlaceHolder 1"/>
          <p:cNvSpPr>
            <a:spLocks noGrp="1"/>
          </p:cNvSpPr>
          <p:nvPr>
            <p:ph/>
          </p:nvPr>
        </p:nvSpPr>
        <p:spPr>
          <a:xfrm>
            <a:off x="3332134" y="650773"/>
            <a:ext cx="4898980" cy="766521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t-BR" sz="2800" b="1" u="none" strike="noStrike" dirty="0">
                <a:uFillTx/>
                <a:latin typeface="Arial"/>
              </a:rPr>
              <a:t>Apresentação</a:t>
            </a:r>
            <a:endParaRPr lang="pt-PT" sz="2800" b="0" u="none" strike="noStrike" dirty="0">
              <a:uFillTx/>
              <a:latin typeface="Trebuchet M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95945E9-964B-EC30-9C4E-6A6FD820F5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28453567-1CCC-BC5F-F50E-2AFE2043D1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579"/>
            <a:ext cx="11975690" cy="67363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A85A666-0846-070B-B57D-0780B4E51C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0" t="5507" r="7272" b="39738"/>
          <a:stretch/>
        </p:blipFill>
        <p:spPr>
          <a:xfrm>
            <a:off x="8759" y="-6385"/>
            <a:ext cx="12183242" cy="6849637"/>
          </a:xfrm>
          <a:prstGeom prst="rect">
            <a:avLst/>
          </a:prstGeom>
        </p:spPr>
      </p:pic>
      <p:pic>
        <p:nvPicPr>
          <p:cNvPr id="1030" name="Picture 6" descr="Guerrilha no Rio | Memória O Globo">
            <a:extLst>
              <a:ext uri="{FF2B5EF4-FFF2-40B4-BE49-F238E27FC236}">
                <a16:creationId xmlns:a16="http://schemas.microsoft.com/office/drawing/2014/main" id="{2201F9DE-FAC9-496E-90E1-D06C23DC18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0"/>
          <a:stretch/>
        </p:blipFill>
        <p:spPr bwMode="auto">
          <a:xfrm rot="516741">
            <a:off x="7814181" y="314659"/>
            <a:ext cx="4591050" cy="515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Guerrilha no Rio | Memória O Globo">
            <a:extLst>
              <a:ext uri="{FF2B5EF4-FFF2-40B4-BE49-F238E27FC236}">
                <a16:creationId xmlns:a16="http://schemas.microsoft.com/office/drawing/2014/main" id="{152CE1CA-BD93-ED87-DFF3-ED3B58AF4C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731"/>
          <a:stretch/>
        </p:blipFill>
        <p:spPr bwMode="auto">
          <a:xfrm rot="1025115">
            <a:off x="3652697" y="687194"/>
            <a:ext cx="5448303" cy="1975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log do Etevaldo: O SEQUESTRO DO EMBAIXADOR AMERICANO">
            <a:extLst>
              <a:ext uri="{FF2B5EF4-FFF2-40B4-BE49-F238E27FC236}">
                <a16:creationId xmlns:a16="http://schemas.microsoft.com/office/drawing/2014/main" id="{978CD154-45E6-5D34-7A59-9B1A5A22F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499" y="3465973"/>
            <a:ext cx="3254468" cy="459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Um sequestro, há 50 anos - Tribuna do Norte">
            <a:extLst>
              <a:ext uri="{FF2B5EF4-FFF2-40B4-BE49-F238E27FC236}">
                <a16:creationId xmlns:a16="http://schemas.microsoft.com/office/drawing/2014/main" id="{C0ACCD45-8323-0B0B-B8A1-4F024B838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059" y="1682438"/>
            <a:ext cx="4090629" cy="272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log do Etevaldo: O SEQUESTRO DO EMBAIXADOR AMERICANO">
            <a:extLst>
              <a:ext uri="{FF2B5EF4-FFF2-40B4-BE49-F238E27FC236}">
                <a16:creationId xmlns:a16="http://schemas.microsoft.com/office/drawing/2014/main" id="{697A261D-CB12-5BB9-18C6-CCFD07834E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58"/>
          <a:stretch/>
        </p:blipFill>
        <p:spPr bwMode="auto">
          <a:xfrm rot="344195">
            <a:off x="5351485" y="3859718"/>
            <a:ext cx="3107760" cy="406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Jornal: Tribuna da Imprensa. Edição do Sequestro do Emb">
            <a:extLst>
              <a:ext uri="{FF2B5EF4-FFF2-40B4-BE49-F238E27FC236}">
                <a16:creationId xmlns:a16="http://schemas.microsoft.com/office/drawing/2014/main" id="{72B2656B-5613-5BD6-C7D7-460D3E2EE2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7" t="7862" r="16666" b="6810"/>
          <a:stretch/>
        </p:blipFill>
        <p:spPr bwMode="auto">
          <a:xfrm rot="21225899">
            <a:off x="35369" y="108580"/>
            <a:ext cx="3531841" cy="4614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log do Etevaldo: O SEQUESTRO DO EMBAIXADOR AMERICANO">
            <a:extLst>
              <a:ext uri="{FF2B5EF4-FFF2-40B4-BE49-F238E27FC236}">
                <a16:creationId xmlns:a16="http://schemas.microsoft.com/office/drawing/2014/main" id="{9AC593ED-1765-ED5E-C357-4BF4B7A96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4828">
            <a:off x="1716549" y="3522860"/>
            <a:ext cx="3326015" cy="473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419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8BCC513-8BA2-44EB-E9E1-CFB0CD436B2B}"/>
              </a:ext>
            </a:extLst>
          </p:cNvPr>
          <p:cNvSpPr/>
          <p:nvPr/>
        </p:nvSpPr>
        <p:spPr>
          <a:xfrm>
            <a:off x="-1" y="0"/>
            <a:ext cx="5573509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994754D5-666E-386A-EFF7-137C319FE3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2" y="86121"/>
            <a:ext cx="5391609" cy="6653891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B93F855A-BA95-0219-0237-DDB414B720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0" t="5507" r="7272" b="39738"/>
          <a:stretch/>
        </p:blipFill>
        <p:spPr>
          <a:xfrm>
            <a:off x="5573509" y="-6385"/>
            <a:ext cx="6618491" cy="684963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557CE08-0BA1-8EE1-69FF-29934E2D6C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1415">
            <a:off x="5787812" y="3802549"/>
            <a:ext cx="3465900" cy="2265832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4874164F-C396-6AA0-A16F-5B66696DAD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482">
            <a:off x="8824234" y="407342"/>
            <a:ext cx="3422214" cy="2275773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071218ED-7D57-75A3-95F5-9A05C6F760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856" y="4214059"/>
            <a:ext cx="3297879" cy="2269183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773C9648-C69F-EF71-8743-D3BA6C045A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9068">
            <a:off x="5568661" y="277932"/>
            <a:ext cx="3530345" cy="353034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971A9F5-7FBC-59A3-8592-667D097816D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5083">
            <a:off x="8709557" y="2548163"/>
            <a:ext cx="3205823" cy="16790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787AA33D-7FE6-5856-74BF-664B985FD03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96" name="Picture 8" descr="60 anos do Golpe Militar de 1964: uma reflexão necessária sobre ..."/>
          <p:cNvPicPr/>
          <p:nvPr/>
        </p:nvPicPr>
        <p:blipFill>
          <a:blip r:embed="rId2"/>
          <a:srcRect l="4242" r="3312"/>
          <a:stretch/>
        </p:blipFill>
        <p:spPr>
          <a:xfrm>
            <a:off x="0" y="1495264"/>
            <a:ext cx="4732821" cy="4012672"/>
          </a:xfrm>
          <a:prstGeom prst="rect">
            <a:avLst/>
          </a:prstGeom>
          <a:ln w="0"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563F62C-E43A-BF8B-0654-B6056A61F0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57"/>
          <a:stretch/>
        </p:blipFill>
        <p:spPr>
          <a:xfrm>
            <a:off x="4732821" y="928475"/>
            <a:ext cx="7709591" cy="5146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AD13447F-7564-CC80-F981-0C2C152099F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B78264F-E408-A7FA-F096-72B780409C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51" y="376026"/>
            <a:ext cx="9318113" cy="649669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A3617EC-DC97-8B62-8D2C-DBCEA5B6B4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95"/>
          <a:stretch/>
        </p:blipFill>
        <p:spPr>
          <a:xfrm rot="21314274" flipH="1">
            <a:off x="8469205" y="495656"/>
            <a:ext cx="3007146" cy="300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044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4BE1A202-8C76-6EF0-25B8-5659F0C5C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1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786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BCA90EBA-78C3-C174-4775-9CC67644A1F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C099278-C46C-746C-4F9A-C2FBDB8E3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5" y="398206"/>
            <a:ext cx="12199709" cy="60615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17260">
        <p14:window dir="vert"/>
      </p:transition>
    </mc:Choice>
    <mc:Fallback>
      <p:transition spd="slow" advTm="21726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AF0D2FD-8BF6-01CA-CA34-1328514C86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900" name="Imagem 2"/>
          <p:cNvPicPr/>
          <p:nvPr/>
        </p:nvPicPr>
        <p:blipFill>
          <a:blip r:embed="rId2"/>
          <a:stretch/>
        </p:blipFill>
        <p:spPr>
          <a:xfrm>
            <a:off x="949320" y="0"/>
            <a:ext cx="10292760" cy="6863760"/>
          </a:xfrm>
          <a:prstGeom prst="rect">
            <a:avLst/>
          </a:prstGeom>
          <a:ln w="0">
            <a:noFill/>
          </a:ln>
          <a:effectLst>
            <a:outerShdw blurRad="63360" sx="102000" sy="102000" algn="ctr" rotWithShape="0">
              <a:srgbClr val="FF0000">
                <a:alpha val="40000"/>
              </a:srgbClr>
            </a:outerShdw>
          </a:effectLst>
        </p:spPr>
      </p:pic>
      <p:pic>
        <p:nvPicPr>
          <p:cNvPr id="901" name="Picture 16" descr="The Shoulders of Giant Hippies — Real Hedonism"/>
          <p:cNvPicPr/>
          <p:nvPr/>
        </p:nvPicPr>
        <p:blipFill>
          <a:blip r:embed="rId3"/>
          <a:stretch/>
        </p:blipFill>
        <p:spPr>
          <a:xfrm>
            <a:off x="9083160" y="228600"/>
            <a:ext cx="2666520" cy="2666520"/>
          </a:xfrm>
          <a:prstGeom prst="rect">
            <a:avLst/>
          </a:prstGeom>
          <a:ln w="0">
            <a:noFill/>
          </a:ln>
          <a:effectLst>
            <a:outerShdw blurRad="63360" sx="108000" sy="108000" algn="ctr" rotWithShape="0">
              <a:srgbClr val="FF0000">
                <a:alpha val="4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239D06A6-8553-A62D-8722-7C2F50E136B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60953A1-6717-C9CB-B4EA-AEA6003BA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65" y="0"/>
            <a:ext cx="10240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771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4C519C5-5A9F-E5B0-410B-0F0847E92B4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3A94BFC-22B5-2717-36DE-EE36388A6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55" y="0"/>
            <a:ext cx="105982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476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DE94B072-EEBC-C357-1A6C-BAF109506287}"/>
              </a:ext>
            </a:extLst>
          </p:cNvPr>
          <p:cNvSpPr/>
          <p:nvPr/>
        </p:nvSpPr>
        <p:spPr>
          <a:xfrm>
            <a:off x="8486274" y="2214448"/>
            <a:ext cx="3497179" cy="59292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58" name="CaixaDeTexto 6"/>
          <p:cNvSpPr/>
          <p:nvPr/>
        </p:nvSpPr>
        <p:spPr>
          <a:xfrm>
            <a:off x="1764632" y="2907810"/>
            <a:ext cx="8990143" cy="295627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 defTabSz="914400">
              <a:lnSpc>
                <a:spcPct val="150000"/>
              </a:lnSpc>
            </a:pPr>
            <a:r>
              <a:rPr lang="pt-BR" b="0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  <a:ea typeface="Calibri"/>
              </a:rPr>
              <a:t>Este projeto de tese aborda o movimento tropicália ao longo da história cultural brasileira, e a relevância deste movimento, assim como seus impactos sobre a cultura, que começou nos anos sessenta e viria a ser a nova proposta cultural, com impactos até os dias de hoje no Brasil. Foram formuladas uma série de hipóteses e objetivos onde procura-se alcançar um resultado em que possa construir uma linha de raciocínio esclarecedora da temática em questão.</a:t>
            </a:r>
            <a:endParaRPr lang="pt-BR" b="0" u="none" strike="noStrike" dirty="0">
              <a:solidFill>
                <a:srgbClr val="FF0000"/>
              </a:solidFill>
              <a:uFillTx/>
              <a:latin typeface="Arial Black" panose="020B0A04020102020204" pitchFamily="34" charset="0"/>
            </a:endParaRPr>
          </a:p>
        </p:txBody>
      </p:sp>
      <p:pic>
        <p:nvPicPr>
          <p:cNvPr id="6146" name="Picture 2" descr="Tropicalismo | PPT | Download Gratuito">
            <a:extLst>
              <a:ext uri="{FF2B5EF4-FFF2-40B4-BE49-F238E27FC236}">
                <a16:creationId xmlns:a16="http://schemas.microsoft.com/office/drawing/2014/main" id="{B6F32F9C-D69F-750B-3B92-C5C242474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126"/>
          <a:stretch/>
        </p:blipFill>
        <p:spPr bwMode="auto">
          <a:xfrm>
            <a:off x="0" y="0"/>
            <a:ext cx="12191999" cy="178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7" name="PlaceHolder 1"/>
          <p:cNvSpPr>
            <a:spLocks noGrp="1"/>
          </p:cNvSpPr>
          <p:nvPr>
            <p:ph/>
          </p:nvPr>
        </p:nvSpPr>
        <p:spPr>
          <a:xfrm>
            <a:off x="8366283" y="2264669"/>
            <a:ext cx="3737160" cy="592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0" indent="0" algn="ctr" defTabSz="914400">
              <a:lnSpc>
                <a:spcPct val="10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pt-BR" sz="2800" b="1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Introdução</a:t>
            </a:r>
            <a:endParaRPr lang="pt-PT" sz="2800" b="0" u="none" strike="noStrike" dirty="0">
              <a:solidFill>
                <a:schemeClr val="lt1"/>
              </a:solidFill>
              <a:uFillTx/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A46F09F-7E9C-6CA6-BDFC-80D1836F7C9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B487B6E-E4E1-E28B-8DD1-ED93133EA9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74" y="510684"/>
            <a:ext cx="11365126" cy="634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457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742445C-E6D6-63C4-55D3-80F4AF4552F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904" name="Picture 20" descr="Watch Woodstock | American Experience | Official Site | PBS"/>
          <p:cNvPicPr/>
          <p:nvPr/>
        </p:nvPicPr>
        <p:blipFill rotWithShape="1">
          <a:blip r:embed="rId2"/>
          <a:srcRect t="13142" b="50000"/>
          <a:stretch/>
        </p:blipFill>
        <p:spPr>
          <a:xfrm>
            <a:off x="361335" y="411099"/>
            <a:ext cx="11469329" cy="1636514"/>
          </a:xfrm>
          <a:prstGeom prst="rect">
            <a:avLst/>
          </a:prstGeom>
          <a:ln w="0">
            <a:noFill/>
          </a:ln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48FBD3D4-B3DE-1205-50BF-4336BD4867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5"/>
          <a:stretch/>
        </p:blipFill>
        <p:spPr>
          <a:xfrm>
            <a:off x="3259394" y="2044009"/>
            <a:ext cx="8792905" cy="473144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25FEF44-CCFA-2194-CEE9-7C796A0703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64"/>
          <a:stretch/>
        </p:blipFill>
        <p:spPr>
          <a:xfrm rot="21169553">
            <a:off x="451877" y="2327105"/>
            <a:ext cx="3235839" cy="3439776"/>
          </a:xfrm>
          <a:prstGeom prst="rect">
            <a:avLst/>
          </a:prstGeom>
        </p:spPr>
      </p:pic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508EECA1-5C0C-01DE-C3BB-9E7540788B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0098825"/>
              </p:ext>
            </p:extLst>
          </p:nvPr>
        </p:nvGraphicFramePr>
        <p:xfrm>
          <a:off x="2032000" y="719138"/>
          <a:ext cx="8128000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m de Mapa de Bits" r:id="rId5" imgW="0" imgH="0" progId="Paint.Picture">
                  <p:embed/>
                </p:oleObj>
              </mc:Choice>
              <mc:Fallback>
                <p:oleObj name="Imagem de Mapa de Bits" r:id="rId5" imgW="0" imgH="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/>
                    <p:spPr>
                      <a:xfrm>
                        <a:off x="2032000" y="719138"/>
                        <a:ext cx="8128000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EB8CE9C3-D1DB-B71F-70D2-373718EB57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7319370"/>
              </p:ext>
            </p:extLst>
          </p:nvPr>
        </p:nvGraphicFramePr>
        <p:xfrm>
          <a:off x="2032000" y="719138"/>
          <a:ext cx="8128000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m de Mapa de Bits" r:id="rId6" imgW="0" imgH="0" progId="Paint.Picture">
                  <p:embed/>
                </p:oleObj>
              </mc:Choice>
              <mc:Fallback>
                <p:oleObj name="Imagem de Mapa de Bits" r:id="rId6" imgW="0" imgH="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/>
                    <p:spPr>
                      <a:xfrm>
                        <a:off x="2032000" y="719138"/>
                        <a:ext cx="8128000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5E92EB0B-E3B4-1411-9B4D-BE1F1A626F0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CB24471-2955-2B8C-CF3D-FDC07F70F9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4" r="17199"/>
          <a:stretch/>
        </p:blipFill>
        <p:spPr>
          <a:xfrm>
            <a:off x="535289" y="671152"/>
            <a:ext cx="5531215" cy="551569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9E9002B-811E-5FE7-BCA3-757F61DC35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994" y="671152"/>
            <a:ext cx="5552410" cy="551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060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7" name="Picture 2" descr="Bossa Nova: história, origem, características e principais artistas"/>
          <p:cNvPicPr/>
          <p:nvPr/>
        </p:nvPicPr>
        <p:blipFill>
          <a:blip r:embed="rId3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2" name="Picture 6" descr="Obrigado"/>
          <p:cNvPicPr/>
          <p:nvPr/>
        </p:nvPicPr>
        <p:blipFill>
          <a:blip r:embed="rId4"/>
          <a:stretch/>
        </p:blipFill>
        <p:spPr>
          <a:xfrm>
            <a:off x="2327040" y="756000"/>
            <a:ext cx="7538040" cy="5346000"/>
          </a:xfrm>
          <a:prstGeom prst="rect">
            <a:avLst/>
          </a:prstGeom>
          <a:ln w="0">
            <a:noFill/>
          </a:ln>
        </p:spPr>
      </p:pic>
      <p:pic>
        <p:nvPicPr>
          <p:cNvPr id="2" name="Gal Costa - Baby - 1969 - (Com Letra na Descrição) LEGENDAS">
            <a:hlinkClick r:id="" action="ppaction://media"/>
            <a:extLst>
              <a:ext uri="{FF2B5EF4-FFF2-40B4-BE49-F238E27FC236}">
                <a16:creationId xmlns:a16="http://schemas.microsoft.com/office/drawing/2014/main" id="{4FF43DB1-03AC-8D70-7CBD-CA533520BE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41122" y="92952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ágina 10 | Vetores e ilustrações de Tropicalismo para download ...">
            <a:extLst>
              <a:ext uri="{FF2B5EF4-FFF2-40B4-BE49-F238E27FC236}">
                <a16:creationId xmlns:a16="http://schemas.microsoft.com/office/drawing/2014/main" id="{EB1A6F1A-2637-58B6-5800-FF3E13953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9" name="CaixaDeTexto 10"/>
          <p:cNvSpPr/>
          <p:nvPr/>
        </p:nvSpPr>
        <p:spPr>
          <a:xfrm>
            <a:off x="756673" y="4151671"/>
            <a:ext cx="5092920" cy="144509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t-BR" sz="4400" b="1" u="none" strike="noStrike" dirty="0">
                <a:solidFill>
                  <a:srgbClr val="FF0000"/>
                </a:solidFill>
                <a:uFillTx/>
                <a:latin typeface="Arial"/>
              </a:rPr>
              <a:t>Procedimentos</a:t>
            </a:r>
            <a:endParaRPr lang="pt-BR" sz="4400" b="0" u="none" strike="noStrike" dirty="0">
              <a:solidFill>
                <a:srgbClr val="FF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pt-BR" sz="4400" b="1" u="none" strike="noStrike" dirty="0">
                <a:solidFill>
                  <a:srgbClr val="FF0000"/>
                </a:solidFill>
                <a:uFillTx/>
                <a:latin typeface="Arial"/>
              </a:rPr>
              <a:t>da investigação</a:t>
            </a:r>
            <a:endParaRPr lang="pt-BR" sz="4400" b="0" u="none" strike="noStrike" dirty="0">
              <a:solidFill>
                <a:srgbClr val="FF0000"/>
              </a:solidFill>
              <a:uFillTx/>
              <a:latin typeface="Arial"/>
            </a:endParaRPr>
          </a:p>
        </p:txBody>
      </p:sp>
      <p:sp>
        <p:nvSpPr>
          <p:cNvPr id="3" name="CaixaDeTexto 8">
            <a:extLst>
              <a:ext uri="{FF2B5EF4-FFF2-40B4-BE49-F238E27FC236}">
                <a16:creationId xmlns:a16="http://schemas.microsoft.com/office/drawing/2014/main" id="{C8F4641C-2AA6-CDFA-3E17-CDA2263ABB84}"/>
              </a:ext>
            </a:extLst>
          </p:cNvPr>
          <p:cNvSpPr/>
          <p:nvPr/>
        </p:nvSpPr>
        <p:spPr>
          <a:xfrm>
            <a:off x="6051297" y="1897749"/>
            <a:ext cx="1131480" cy="310708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pt-BR" sz="19600" b="1" u="none" strike="noStrike" dirty="0">
                <a:solidFill>
                  <a:srgbClr val="FF99FF"/>
                </a:solidFill>
                <a:uFillTx/>
                <a:latin typeface="comic"/>
              </a:rPr>
              <a:t>1</a:t>
            </a:r>
            <a:endParaRPr lang="pt-BR" sz="19600" b="0" u="none" strike="noStrike" dirty="0">
              <a:solidFill>
                <a:srgbClr val="FF99FF"/>
              </a:solidFill>
              <a:uFillTx/>
              <a:latin typeface="Arial"/>
            </a:endParaRPr>
          </a:p>
        </p:txBody>
      </p:sp>
      <p:sp>
        <p:nvSpPr>
          <p:cNvPr id="2" name="PlaceHolder 1">
            <a:extLst>
              <a:ext uri="{FF2B5EF4-FFF2-40B4-BE49-F238E27FC236}">
                <a16:creationId xmlns:a16="http://schemas.microsoft.com/office/drawing/2014/main" id="{4D4464AB-0C73-2CAD-BFF3-485AB672F44C}"/>
              </a:ext>
            </a:extLst>
          </p:cNvPr>
          <p:cNvSpPr txBox="1">
            <a:spLocks/>
          </p:cNvSpPr>
          <p:nvPr/>
        </p:nvSpPr>
        <p:spPr>
          <a:xfrm>
            <a:off x="6006100" y="1880137"/>
            <a:ext cx="1996723" cy="688215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lnSpc>
                <a:spcPct val="100000"/>
              </a:lnSpc>
              <a:spcAft>
                <a:spcPts val="1001"/>
              </a:spcAft>
              <a:tabLst>
                <a:tab pos="0" algn="l"/>
              </a:tabLst>
            </a:pPr>
            <a:r>
              <a:rPr lang="pt-BR" b="1" dirty="0">
                <a:solidFill>
                  <a:srgbClr val="FF99FF"/>
                </a:solidFill>
                <a:latin typeface="Gabriola"/>
              </a:rPr>
              <a:t>Capítulo</a:t>
            </a:r>
            <a:endParaRPr lang="pt-PT" dirty="0">
              <a:solidFill>
                <a:srgbClr val="FF99FF"/>
              </a:solidFill>
              <a:latin typeface="Calibri"/>
            </a:endParaRPr>
          </a:p>
        </p:txBody>
      </p:sp>
      <p:sp>
        <p:nvSpPr>
          <p:cNvPr id="860" name="PlaceHolder 1"/>
          <p:cNvSpPr>
            <a:spLocks noGrp="1"/>
          </p:cNvSpPr>
          <p:nvPr>
            <p:ph/>
          </p:nvPr>
        </p:nvSpPr>
        <p:spPr>
          <a:xfrm>
            <a:off x="5977919" y="1842993"/>
            <a:ext cx="1996723" cy="688215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spcAft>
                <a:spcPts val="1001"/>
              </a:spcAft>
              <a:buNone/>
              <a:tabLst>
                <a:tab pos="0" algn="l"/>
              </a:tabLst>
            </a:pPr>
            <a:r>
              <a:rPr lang="pt-BR" sz="4400" b="1" u="none" strike="noStrike" dirty="0">
                <a:solidFill>
                  <a:srgbClr val="FF0000"/>
                </a:solidFill>
                <a:uFillTx/>
                <a:latin typeface="Gabriola"/>
              </a:rPr>
              <a:t>Capítulo</a:t>
            </a:r>
            <a:endParaRPr lang="pt-PT" sz="4400" b="0" u="none" strike="noStrike" dirty="0">
              <a:solidFill>
                <a:srgbClr val="FF0000"/>
              </a:solidFill>
              <a:uFillTx/>
              <a:latin typeface="Calibri"/>
            </a:endParaRPr>
          </a:p>
        </p:txBody>
      </p:sp>
      <p:sp>
        <p:nvSpPr>
          <p:cNvPr id="861" name="CaixaDeTexto 8"/>
          <p:cNvSpPr/>
          <p:nvPr/>
        </p:nvSpPr>
        <p:spPr>
          <a:xfrm>
            <a:off x="5922971" y="1775081"/>
            <a:ext cx="1131480" cy="310708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pt-BR" sz="19600" b="1" u="none" strike="noStrike" dirty="0">
                <a:solidFill>
                  <a:srgbClr val="FF0000"/>
                </a:solidFill>
                <a:uFillTx/>
                <a:latin typeface="comic"/>
              </a:rPr>
              <a:t>1</a:t>
            </a:r>
            <a:endParaRPr lang="pt-BR" sz="19600" b="0" u="none" strike="noStrike" dirty="0">
              <a:solidFill>
                <a:srgbClr val="FF0000"/>
              </a:solidFill>
              <a:uFillTx/>
              <a:latin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CaixaDeTexto 6"/>
          <p:cNvSpPr/>
          <p:nvPr/>
        </p:nvSpPr>
        <p:spPr>
          <a:xfrm>
            <a:off x="1837732" y="2185709"/>
            <a:ext cx="9224210" cy="37872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 defTabSz="914400">
              <a:lnSpc>
                <a:spcPct val="150000"/>
              </a:lnSpc>
            </a:pPr>
            <a:r>
              <a:rPr lang="pt-BR" b="0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O tema se justifica pelo fato de que o Brasil vivia um período de intensas transformações políticas, sociais e culturais na década de 1960. Após a chegada dos militares ao poder, o país entrou em uma fase de protestos, tendo como resposta a censura e resistência dos governantes. O Tropicalismo surgiu nesse contexto como uma resposta artística e ideológica às restrições impostas pelo regime militar, bem como às limitações de liberdade da época. Com o Movimento Tropicália surge um estilo único, baseado na contracultura, de ver e viver os tempos conturbados das referidas décadas e a que estavam à vir.</a:t>
            </a:r>
          </a:p>
        </p:txBody>
      </p:sp>
      <p:sp>
        <p:nvSpPr>
          <p:cNvPr id="863" name="PlaceHolder 1"/>
          <p:cNvSpPr>
            <a:spLocks noGrp="1"/>
          </p:cNvSpPr>
          <p:nvPr>
            <p:ph/>
          </p:nvPr>
        </p:nvSpPr>
        <p:spPr>
          <a:xfrm>
            <a:off x="1162142" y="1431237"/>
            <a:ext cx="6826825" cy="754472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t-BR" sz="2800" b="1" u="none" strike="noStrike" dirty="0">
                <a:solidFill>
                  <a:srgbClr val="FF0000"/>
                </a:solidFill>
                <a:uFillTx/>
                <a:latin typeface="Arial Black" panose="020B0A04020102020204" pitchFamily="34" charset="0"/>
              </a:rPr>
              <a:t>Justificação do estudo</a:t>
            </a:r>
            <a:endParaRPr lang="pt-PT" sz="2800" b="0" u="none" strike="noStrike" dirty="0">
              <a:solidFill>
                <a:schemeClr val="lt1"/>
              </a:solidFill>
              <a:uFillTx/>
              <a:latin typeface="Arial Black" panose="020B0A04020102020204" pitchFamily="34" charset="0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pt-PT" sz="4400" b="0" u="none" strike="noStrike" dirty="0">
              <a:solidFill>
                <a:schemeClr val="lt1"/>
              </a:solidFill>
              <a:uFillTx/>
              <a:latin typeface="Trebuchet M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E80C2D4-162F-A29D-3A38-3E756760F7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02" b="14637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D499CD1-917D-14EE-2ECC-939B9DED323D}"/>
              </a:ext>
            </a:extLst>
          </p:cNvPr>
          <p:cNvSpPr txBox="1"/>
          <p:nvPr/>
        </p:nvSpPr>
        <p:spPr>
          <a:xfrm>
            <a:off x="741557" y="701006"/>
            <a:ext cx="5219895" cy="1964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PERGUNTA NORTEADORA</a:t>
            </a:r>
          </a:p>
          <a:p>
            <a:pPr algn="ctr">
              <a:lnSpc>
                <a:spcPct val="150000"/>
              </a:lnSpc>
            </a:pPr>
            <a:r>
              <a:rPr lang="pt-BR" sz="28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DAS INVESTIGAÇÕES</a:t>
            </a:r>
            <a:endParaRPr lang="pt-PT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E551EC3-0170-4C45-0C04-1FF4B30CC989}"/>
              </a:ext>
            </a:extLst>
          </p:cNvPr>
          <p:cNvSpPr/>
          <p:nvPr/>
        </p:nvSpPr>
        <p:spPr>
          <a:xfrm>
            <a:off x="0" y="0"/>
            <a:ext cx="294969" cy="685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2CD15EE-3FB9-3D5F-A298-4B074CD43F81}"/>
              </a:ext>
            </a:extLst>
          </p:cNvPr>
          <p:cNvSpPr txBox="1"/>
          <p:nvPr/>
        </p:nvSpPr>
        <p:spPr>
          <a:xfrm>
            <a:off x="1385072" y="3050457"/>
            <a:ext cx="5832299" cy="1711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800" dirty="0">
                <a:solidFill>
                  <a:schemeClr val="bg2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Como o Movimento Tropicália progrediu de um movimento musical da contracultura para um novo paradigma cultural, alterando a identidade cultural brasileira?</a:t>
            </a:r>
            <a:endParaRPr lang="pt-PT" dirty="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3309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6" descr="HD marble wallpapers | Peakpx">
            <a:extLst>
              <a:ext uri="{FF2B5EF4-FFF2-40B4-BE49-F238E27FC236}">
                <a16:creationId xmlns:a16="http://schemas.microsoft.com/office/drawing/2014/main" id="{696AF6A7-8ABC-A582-A917-B5033E0F8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296"/>
            <a:ext cx="12192000" cy="689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73F6C21F-B47B-75B6-6760-C94232B1F30B}"/>
              </a:ext>
            </a:extLst>
          </p:cNvPr>
          <p:cNvGrpSpPr/>
          <p:nvPr/>
        </p:nvGrpSpPr>
        <p:grpSpPr>
          <a:xfrm>
            <a:off x="1675149" y="1786555"/>
            <a:ext cx="3284890" cy="3284890"/>
            <a:chOff x="1536998" y="1737934"/>
            <a:chExt cx="3623187" cy="362318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5BD1770-FCE2-D8C0-4C6F-651ADD3F9251}"/>
                </a:ext>
              </a:extLst>
            </p:cNvPr>
            <p:cNvSpPr/>
            <p:nvPr/>
          </p:nvSpPr>
          <p:spPr>
            <a:xfrm>
              <a:off x="1859004" y="2059940"/>
              <a:ext cx="2979174" cy="2979174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F51D064-F012-1BB6-C857-3C2385D13BE5}"/>
                </a:ext>
              </a:extLst>
            </p:cNvPr>
            <p:cNvSpPr/>
            <p:nvPr/>
          </p:nvSpPr>
          <p:spPr>
            <a:xfrm>
              <a:off x="1536998" y="1737934"/>
              <a:ext cx="3623187" cy="3623187"/>
            </a:xfrm>
            <a:prstGeom prst="ellipse">
              <a:avLst/>
            </a:prstGeom>
            <a:noFill/>
            <a:ln w="8572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A280AD29-AE47-6814-D83A-9C8804AF8848}"/>
              </a:ext>
            </a:extLst>
          </p:cNvPr>
          <p:cNvSpPr/>
          <p:nvPr/>
        </p:nvSpPr>
        <p:spPr>
          <a:xfrm>
            <a:off x="6096000" y="1021462"/>
            <a:ext cx="5136853" cy="206256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DB5C21AD-15D7-BBAB-5DB0-64033130794F}"/>
              </a:ext>
            </a:extLst>
          </p:cNvPr>
          <p:cNvSpPr/>
          <p:nvPr/>
        </p:nvSpPr>
        <p:spPr>
          <a:xfrm>
            <a:off x="6124205" y="3859878"/>
            <a:ext cx="5135980" cy="218445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7ADC26B-1320-170B-2E54-C01A4A5756A7}"/>
              </a:ext>
            </a:extLst>
          </p:cNvPr>
          <p:cNvSpPr txBox="1"/>
          <p:nvPr/>
        </p:nvSpPr>
        <p:spPr>
          <a:xfrm>
            <a:off x="6427089" y="4082212"/>
            <a:ext cx="453021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5688965" algn="r"/>
              </a:tabLst>
            </a:pPr>
            <a:r>
              <a:rPr lang="pt-BR" sz="1800" dirty="0"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valores de comportamento</a:t>
            </a:r>
          </a:p>
          <a:p>
            <a:pPr algn="ctr">
              <a:tabLst>
                <a:tab pos="5688965" algn="r"/>
              </a:tabLst>
            </a:pPr>
            <a:r>
              <a:rPr lang="pt-BR" sz="1800" dirty="0"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movimento tropicália transformaram-se em um novo paradigma da cultura brasileira</a:t>
            </a:r>
          </a:p>
          <a:p>
            <a:pPr algn="ctr">
              <a:tabLst>
                <a:tab pos="5688965" algn="r"/>
              </a:tabLst>
            </a:pPr>
            <a:r>
              <a:rPr lang="pt-BR" sz="1800" dirty="0"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sua proposta permanece</a:t>
            </a:r>
          </a:p>
          <a:p>
            <a:pPr algn="ctr">
              <a:tabLst>
                <a:tab pos="5688965" algn="r"/>
              </a:tabLst>
            </a:pPr>
            <a:r>
              <a:rPr lang="pt-BR" sz="1800" dirty="0"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até os dias atuais</a:t>
            </a:r>
            <a:endParaRPr lang="pt-PT" sz="1600" dirty="0"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Arial Black" panose="020B0A0402010202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6F60B75-29E8-82C1-62E5-458A07AD59C4}"/>
              </a:ext>
            </a:extLst>
          </p:cNvPr>
          <p:cNvSpPr txBox="1"/>
          <p:nvPr/>
        </p:nvSpPr>
        <p:spPr>
          <a:xfrm>
            <a:off x="6323307" y="1224366"/>
            <a:ext cx="463399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  <a:tabLst>
                <a:tab pos="5688965" algn="r"/>
              </a:tabLst>
            </a:pPr>
            <a:r>
              <a:rPr lang="pt-BR" sz="1800" dirty="0"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Movimento Tropicália foi uma nova forma de crítica popular, não apenas ao governo militar brasileiro, mas à sociedade como um todo, transformando a cultura brasileira de forma irreversível</a:t>
            </a:r>
            <a:endParaRPr lang="pt-PT" sz="1600" dirty="0"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Arial Black" panose="020B0A0402010202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60DF300-EF51-83C2-2965-119DD716EE46}"/>
              </a:ext>
            </a:extLst>
          </p:cNvPr>
          <p:cNvSpPr txBox="1"/>
          <p:nvPr/>
        </p:nvSpPr>
        <p:spPr>
          <a:xfrm>
            <a:off x="2116475" y="3275330"/>
            <a:ext cx="2464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FF0000"/>
                </a:solidFill>
                <a:latin typeface="Arial Black" panose="020B0A04020102020204" pitchFamily="34" charset="0"/>
              </a:rPr>
              <a:t>HIPÓTESES</a:t>
            </a:r>
            <a:endParaRPr lang="pt-PT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CDAAB43-85DE-C15C-4F3F-A9118966B337}"/>
              </a:ext>
            </a:extLst>
          </p:cNvPr>
          <p:cNvSpPr/>
          <p:nvPr/>
        </p:nvSpPr>
        <p:spPr>
          <a:xfrm>
            <a:off x="5280214" y="1510123"/>
            <a:ext cx="1146875" cy="1146875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8F22F8C-6697-8749-35D7-1B2A5C271850}"/>
              </a:ext>
            </a:extLst>
          </p:cNvPr>
          <p:cNvSpPr/>
          <p:nvPr/>
        </p:nvSpPr>
        <p:spPr>
          <a:xfrm>
            <a:off x="5280213" y="4378669"/>
            <a:ext cx="1146875" cy="1146875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6372477A-3311-DC3E-B669-316FDC97C1EF}"/>
              </a:ext>
            </a:extLst>
          </p:cNvPr>
          <p:cNvSpPr txBox="1"/>
          <p:nvPr/>
        </p:nvSpPr>
        <p:spPr>
          <a:xfrm>
            <a:off x="5597680" y="1737934"/>
            <a:ext cx="498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1</a:t>
            </a:r>
            <a:endParaRPr lang="pt-PT" sz="4000" b="1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7F9BB7F7-D58C-69BA-E9BC-BC5C47E6F34D}"/>
              </a:ext>
            </a:extLst>
          </p:cNvPr>
          <p:cNvSpPr txBox="1"/>
          <p:nvPr/>
        </p:nvSpPr>
        <p:spPr>
          <a:xfrm>
            <a:off x="5631468" y="4597473"/>
            <a:ext cx="498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2</a:t>
            </a:r>
            <a:endParaRPr lang="pt-PT" sz="4000" b="1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1" name="Conexão reta 20">
            <a:extLst>
              <a:ext uri="{FF2B5EF4-FFF2-40B4-BE49-F238E27FC236}">
                <a16:creationId xmlns:a16="http://schemas.microsoft.com/office/drawing/2014/main" id="{8C714A8F-30E8-BCCA-2B2A-5D277AFF6CF1}"/>
              </a:ext>
            </a:extLst>
          </p:cNvPr>
          <p:cNvCxnSpPr/>
          <p:nvPr/>
        </p:nvCxnSpPr>
        <p:spPr>
          <a:xfrm flipV="1">
            <a:off x="4851825" y="2354519"/>
            <a:ext cx="581120" cy="45797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xão reta 22">
            <a:extLst>
              <a:ext uri="{FF2B5EF4-FFF2-40B4-BE49-F238E27FC236}">
                <a16:creationId xmlns:a16="http://schemas.microsoft.com/office/drawing/2014/main" id="{F6D8C66E-1A77-6319-C86E-4099F73889B3}"/>
              </a:ext>
            </a:extLst>
          </p:cNvPr>
          <p:cNvCxnSpPr/>
          <p:nvPr/>
        </p:nvCxnSpPr>
        <p:spPr>
          <a:xfrm>
            <a:off x="4730089" y="4378669"/>
            <a:ext cx="898587" cy="58070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1096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D marble wallpapers | Peakpx">
            <a:extLst>
              <a:ext uri="{FF2B5EF4-FFF2-40B4-BE49-F238E27FC236}">
                <a16:creationId xmlns:a16="http://schemas.microsoft.com/office/drawing/2014/main" id="{F2EE2D95-A072-DFFB-2A59-0E093275A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296"/>
            <a:ext cx="12192000" cy="689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B3ED106-5A7D-B163-06AC-B57AA7DB92CD}"/>
              </a:ext>
            </a:extLst>
          </p:cNvPr>
          <p:cNvSpPr/>
          <p:nvPr/>
        </p:nvSpPr>
        <p:spPr>
          <a:xfrm>
            <a:off x="7302895" y="4514639"/>
            <a:ext cx="4156915" cy="135922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A280AD29-AE47-6814-D83A-9C8804AF8848}"/>
              </a:ext>
            </a:extLst>
          </p:cNvPr>
          <p:cNvSpPr/>
          <p:nvPr/>
        </p:nvSpPr>
        <p:spPr>
          <a:xfrm>
            <a:off x="7302895" y="1056193"/>
            <a:ext cx="4264800" cy="136363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DB5C21AD-15D7-BBAB-5DB0-64033130794F}"/>
              </a:ext>
            </a:extLst>
          </p:cNvPr>
          <p:cNvSpPr/>
          <p:nvPr/>
        </p:nvSpPr>
        <p:spPr>
          <a:xfrm>
            <a:off x="7302895" y="2665659"/>
            <a:ext cx="4162875" cy="1582873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599BDC49-BA00-D85F-305B-F1E425A64914}"/>
              </a:ext>
            </a:extLst>
          </p:cNvPr>
          <p:cNvGrpSpPr/>
          <p:nvPr/>
        </p:nvGrpSpPr>
        <p:grpSpPr>
          <a:xfrm>
            <a:off x="1706143" y="1786554"/>
            <a:ext cx="3284890" cy="3284890"/>
            <a:chOff x="1536998" y="1737934"/>
            <a:chExt cx="3623187" cy="362318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F76108F-F16B-A7D1-0B20-07708E8EFC9D}"/>
                </a:ext>
              </a:extLst>
            </p:cNvPr>
            <p:cNvSpPr/>
            <p:nvPr/>
          </p:nvSpPr>
          <p:spPr>
            <a:xfrm>
              <a:off x="1859004" y="2059940"/>
              <a:ext cx="2979174" cy="2979174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93A96B2-5F19-2D41-1ED7-EFDF46B04570}"/>
                </a:ext>
              </a:extLst>
            </p:cNvPr>
            <p:cNvSpPr/>
            <p:nvPr/>
          </p:nvSpPr>
          <p:spPr>
            <a:xfrm>
              <a:off x="1536998" y="1737934"/>
              <a:ext cx="3623187" cy="3623187"/>
            </a:xfrm>
            <a:prstGeom prst="ellipse">
              <a:avLst/>
            </a:prstGeom>
            <a:noFill/>
            <a:ln w="8572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18B3914-ACA6-516C-E128-4B968758DACE}"/>
              </a:ext>
            </a:extLst>
          </p:cNvPr>
          <p:cNvSpPr txBox="1"/>
          <p:nvPr/>
        </p:nvSpPr>
        <p:spPr>
          <a:xfrm>
            <a:off x="1825233" y="3196627"/>
            <a:ext cx="3046708" cy="464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8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QUESTÕES</a:t>
            </a:r>
            <a:endParaRPr lang="pt-PT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2AF079B-27ED-1B43-0F2F-48CB8B4B4F99}"/>
              </a:ext>
            </a:extLst>
          </p:cNvPr>
          <p:cNvSpPr/>
          <p:nvPr/>
        </p:nvSpPr>
        <p:spPr>
          <a:xfrm>
            <a:off x="6335589" y="1110278"/>
            <a:ext cx="1146875" cy="1146875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F6315E0-10BA-6C90-F3D6-3C068C901804}"/>
              </a:ext>
            </a:extLst>
          </p:cNvPr>
          <p:cNvSpPr txBox="1"/>
          <p:nvPr/>
        </p:nvSpPr>
        <p:spPr>
          <a:xfrm>
            <a:off x="6653055" y="1338089"/>
            <a:ext cx="498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1</a:t>
            </a:r>
            <a:endParaRPr lang="pt-PT" sz="4000" b="1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6B81475-9B25-75A0-3864-80F2056F4312}"/>
              </a:ext>
            </a:extLst>
          </p:cNvPr>
          <p:cNvSpPr/>
          <p:nvPr/>
        </p:nvSpPr>
        <p:spPr>
          <a:xfrm>
            <a:off x="6328777" y="2902050"/>
            <a:ext cx="1146875" cy="1146875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1D4235D-B9CD-7F02-4DA4-134AED3B15ED}"/>
              </a:ext>
            </a:extLst>
          </p:cNvPr>
          <p:cNvSpPr txBox="1"/>
          <p:nvPr/>
        </p:nvSpPr>
        <p:spPr>
          <a:xfrm>
            <a:off x="6653054" y="3154684"/>
            <a:ext cx="498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2</a:t>
            </a:r>
            <a:endParaRPr lang="pt-PT" sz="4000" b="1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864EB17-EF74-B1B4-37D5-74698313133A}"/>
              </a:ext>
            </a:extLst>
          </p:cNvPr>
          <p:cNvSpPr txBox="1"/>
          <p:nvPr/>
        </p:nvSpPr>
        <p:spPr>
          <a:xfrm>
            <a:off x="7443317" y="1192508"/>
            <a:ext cx="377745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tabLst>
                <a:tab pos="5688965" algn="r"/>
              </a:tabLst>
            </a:pPr>
            <a:r>
              <a:rPr lang="pt-BR" sz="1600" dirty="0"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Movimento Tropicália sofreu interferência do momento político internacional que ocorria em seu entorno?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ED38D00-0FBB-EFE7-E65D-0E41F5378F6C}"/>
              </a:ext>
            </a:extLst>
          </p:cNvPr>
          <p:cNvSpPr txBox="1"/>
          <p:nvPr/>
        </p:nvSpPr>
        <p:spPr>
          <a:xfrm>
            <a:off x="7356838" y="2827543"/>
            <a:ext cx="415691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tabLst>
                <a:tab pos="5688965" algn="r"/>
              </a:tabLst>
            </a:pPr>
            <a:r>
              <a:rPr lang="pt-BR" sz="1600" dirty="0"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ea typeface="Calibri" panose="020F0502020204030204" pitchFamily="34" charset="0"/>
              </a:rPr>
              <a:t>O Movimento Tropicália transformou a cultura brasileira de forma irreversível e temos seus entendimentos e comportamentos permanecem até os dias atuais?</a:t>
            </a:r>
            <a:endParaRPr lang="pt-PT" sz="1600" dirty="0"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Arial Black" panose="020B0A04020102020204" pitchFamily="34" charset="0"/>
              <a:ea typeface="Calibri" panose="020F0502020204030204" pitchFamily="34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5B69E738-23F1-7974-1C0C-66CCCA65E584}"/>
              </a:ext>
            </a:extLst>
          </p:cNvPr>
          <p:cNvSpPr txBox="1"/>
          <p:nvPr/>
        </p:nvSpPr>
        <p:spPr>
          <a:xfrm>
            <a:off x="7500787" y="4702133"/>
            <a:ext cx="39649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tabLst>
                <a:tab pos="5688965" algn="r"/>
              </a:tabLst>
            </a:pPr>
            <a:r>
              <a:rPr lang="pt-BR" sz="1600" dirty="0"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Movimento Tropicália sofreu influências internacionais ou trata-se de um movimento genuinamente brasileiro?</a:t>
            </a:r>
            <a:endParaRPr lang="pt-PT" sz="1600" dirty="0"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Arial Black" panose="020B0A04020102020204" pitchFamily="34" charset="0"/>
              <a:ea typeface="Calibri" panose="020F0502020204030204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79133F2-2520-2932-D787-1B3450C4BEAC}"/>
              </a:ext>
            </a:extLst>
          </p:cNvPr>
          <p:cNvSpPr/>
          <p:nvPr/>
        </p:nvSpPr>
        <p:spPr>
          <a:xfrm>
            <a:off x="6295598" y="4561610"/>
            <a:ext cx="1146875" cy="1146875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1D1DB9D-CF3A-3252-73DC-FB20FBCFB554}"/>
              </a:ext>
            </a:extLst>
          </p:cNvPr>
          <p:cNvSpPr txBox="1"/>
          <p:nvPr/>
        </p:nvSpPr>
        <p:spPr>
          <a:xfrm>
            <a:off x="6619875" y="4781104"/>
            <a:ext cx="498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3</a:t>
            </a:r>
            <a:endParaRPr lang="pt-PT" sz="4000" b="1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8" name="Conexão reta 27">
            <a:extLst>
              <a:ext uri="{FF2B5EF4-FFF2-40B4-BE49-F238E27FC236}">
                <a16:creationId xmlns:a16="http://schemas.microsoft.com/office/drawing/2014/main" id="{63AF1BD3-0597-81B7-398C-BBFA13D369A9}"/>
              </a:ext>
            </a:extLst>
          </p:cNvPr>
          <p:cNvCxnSpPr>
            <a:cxnSpLocks/>
          </p:cNvCxnSpPr>
          <p:nvPr/>
        </p:nvCxnSpPr>
        <p:spPr>
          <a:xfrm flipV="1">
            <a:off x="4809950" y="1786554"/>
            <a:ext cx="1781112" cy="87910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xão reta 30">
            <a:extLst>
              <a:ext uri="{FF2B5EF4-FFF2-40B4-BE49-F238E27FC236}">
                <a16:creationId xmlns:a16="http://schemas.microsoft.com/office/drawing/2014/main" id="{3DC83A59-714A-2000-8B7A-5BB8DFDC6F0E}"/>
              </a:ext>
            </a:extLst>
          </p:cNvPr>
          <p:cNvCxnSpPr>
            <a:cxnSpLocks/>
          </p:cNvCxnSpPr>
          <p:nvPr/>
        </p:nvCxnSpPr>
        <p:spPr>
          <a:xfrm>
            <a:off x="4991033" y="3506489"/>
            <a:ext cx="1628842" cy="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xão reta 32">
            <a:extLst>
              <a:ext uri="{FF2B5EF4-FFF2-40B4-BE49-F238E27FC236}">
                <a16:creationId xmlns:a16="http://schemas.microsoft.com/office/drawing/2014/main" id="{B3BCFB79-3070-E166-AAF8-87E00779887C}"/>
              </a:ext>
            </a:extLst>
          </p:cNvPr>
          <p:cNvCxnSpPr/>
          <p:nvPr/>
        </p:nvCxnSpPr>
        <p:spPr>
          <a:xfrm>
            <a:off x="4809950" y="4248532"/>
            <a:ext cx="1525639" cy="82291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553501"/>
      </p:ext>
    </p:extLst>
  </p:cSld>
  <p:clrMapOvr>
    <a:masterClrMapping/>
  </p:clrMapOvr>
  <p:transition spd="slow">
    <p:push dir="u"/>
  </p:transition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abão">
  <a:themeElements>
    <a:clrScheme name="Sabão">
      <a:dk1>
        <a:srgbClr val="000000"/>
      </a:dk1>
      <a:lt1>
        <a:srgbClr val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bão">
      <a:majorFont>
        <a:latin typeface="Century Gothic" panose="020B0502020202020204"/>
        <a:ea typeface=""/>
        <a:cs typeface=""/>
      </a:majorFont>
      <a:minorFont>
        <a:latin typeface="Century Gothic" panose="020B0502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05000"/>
              </a:schemeClr>
            </a:gs>
            <a:gs pos="100000">
              <a:schemeClr val="phClr">
                <a:tint val="65000"/>
                <a:lumMod val="10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0000"/>
              </a:schemeClr>
            </a:gs>
            <a:gs pos="50000">
              <a:schemeClr val="phClr">
                <a:shade val="99000"/>
                <a:lumMod val="100000"/>
              </a:schemeClr>
            </a:gs>
            <a:gs pos="100000">
              <a:schemeClr val="phClr">
                <a:shade val="98000"/>
                <a:lumMod val="100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shade val="92000"/>
              </a:schemeClr>
            </a:gs>
            <a:gs pos="77000">
              <a:schemeClr val="phClr">
                <a:tint val="100000"/>
                <a:shade val="73000"/>
              </a:schemeClr>
            </a:gs>
            <a:gs pos="100000">
              <a:schemeClr val="phClr">
                <a:tint val="100000"/>
                <a:shade val="67000"/>
              </a:schemeClr>
            </a:gs>
          </a:gsLst>
          <a:lin ang="5400000" scaled="0"/>
          <a:tileRect/>
        </a:gradFill>
        <a:blipFill rotWithShape="1">
          <a:blip xmlns:r="http://schemas.openxmlformats.org/officeDocument/2006/relationships" r:embed="rId1"/>
          <a:srcRect/>
          <a:tile tx="0" ty="0" sx="60000" sy="6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Gotícula">
  <a:themeElements>
    <a:clrScheme name="Gotícu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tícu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tícu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5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Distintivo">
  <a:themeElements>
    <a:clrScheme name="Distintivo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Distintivo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stintivo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7.xml><?xml version="1.0" encoding="utf-8"?>
<a:theme xmlns:a="http://schemas.openxmlformats.org/drawingml/2006/main" name="1_Distintivo">
  <a:themeElements>
    <a:clrScheme name="Distintivo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Distintivo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stintivo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8.xml><?xml version="1.0" encoding="utf-8"?>
<a:theme xmlns:a="http://schemas.openxmlformats.org/drawingml/2006/main" name="2_Distintivo">
  <a:themeElements>
    <a:clrScheme name="Distintivo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Distintivo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stintivo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9.xml><?xml version="1.0" encoding="utf-8"?>
<a:theme xmlns:a="http://schemas.openxmlformats.org/drawingml/2006/main" name="Setor">
  <a:themeElements>
    <a:clrScheme name="Se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Rasto de Vapor</Template>
  <TotalTime>6356</TotalTime>
  <Words>1429</Words>
  <Application>Microsoft Office PowerPoint</Application>
  <PresentationFormat>Ecrã Panorâmico</PresentationFormat>
  <Paragraphs>111</Paragraphs>
  <Slides>44</Slides>
  <Notes>2</Notes>
  <HiddenSlides>0</HiddenSlides>
  <MMClips>2</MMClips>
  <ScaleCrop>false</ScaleCrop>
  <HeadingPairs>
    <vt:vector size="8" baseType="variant">
      <vt:variant>
        <vt:lpstr>Tipos de letra usados</vt:lpstr>
      </vt:variant>
      <vt:variant>
        <vt:i4>20</vt:i4>
      </vt:variant>
      <vt:variant>
        <vt:lpstr>Tema</vt:lpstr>
      </vt:variant>
      <vt:variant>
        <vt:i4>9</vt:i4>
      </vt:variant>
      <vt:variant>
        <vt:lpstr>Servidores OLE incorporados</vt:lpstr>
      </vt:variant>
      <vt:variant>
        <vt:i4>1</vt:i4>
      </vt:variant>
      <vt:variant>
        <vt:lpstr>Títulos dos diapositivos</vt:lpstr>
      </vt:variant>
      <vt:variant>
        <vt:i4>44</vt:i4>
      </vt:variant>
    </vt:vector>
  </HeadingPairs>
  <TitlesOfParts>
    <vt:vector size="74" baseType="lpstr">
      <vt:lpstr>Arial</vt:lpstr>
      <vt:lpstr>Arial Black</vt:lpstr>
      <vt:lpstr>Calibri</vt:lpstr>
      <vt:lpstr>Calibri Light</vt:lpstr>
      <vt:lpstr>Century Gothic</vt:lpstr>
      <vt:lpstr>comic</vt:lpstr>
      <vt:lpstr>Courier New</vt:lpstr>
      <vt:lpstr>Eras Bold ITC</vt:lpstr>
      <vt:lpstr>Freestyle Script</vt:lpstr>
      <vt:lpstr>Gabriola</vt:lpstr>
      <vt:lpstr>Garamond</vt:lpstr>
      <vt:lpstr>Gill Sans MT</vt:lpstr>
      <vt:lpstr>Impact</vt:lpstr>
      <vt:lpstr>Rockwell Extra Bold</vt:lpstr>
      <vt:lpstr>Symbol</vt:lpstr>
      <vt:lpstr>Times New Roman</vt:lpstr>
      <vt:lpstr>Trebuchet MS</vt:lpstr>
      <vt:lpstr>Tw Cen MT</vt:lpstr>
      <vt:lpstr>Wingdings</vt:lpstr>
      <vt:lpstr>Wingdings 3</vt:lpstr>
      <vt:lpstr>Tema do Office</vt:lpstr>
      <vt:lpstr>Tema do Office</vt:lpstr>
      <vt:lpstr>Sabão</vt:lpstr>
      <vt:lpstr>Gotícula</vt:lpstr>
      <vt:lpstr>1_Tema do Office</vt:lpstr>
      <vt:lpstr>Distintivo</vt:lpstr>
      <vt:lpstr>1_Distintivo</vt:lpstr>
      <vt:lpstr>2_Distintivo</vt:lpstr>
      <vt:lpstr>Setor</vt:lpstr>
      <vt:lpstr>Imagem de Mapa de Bits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Utilizador</dc:creator>
  <dc:description/>
  <cp:lastModifiedBy>Utilizador</cp:lastModifiedBy>
  <cp:revision>614</cp:revision>
  <dcterms:created xsi:type="dcterms:W3CDTF">2023-11-07T19:35:30Z</dcterms:created>
  <dcterms:modified xsi:type="dcterms:W3CDTF">2024-12-19T21:09:54Z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</vt:i4>
  </property>
  <property fmtid="{D5CDD505-2E9C-101B-9397-08002B2CF9AE}" pid="3" name="PresentationFormat">
    <vt:lpwstr>Ecrã Panorâmico</vt:lpwstr>
  </property>
  <property fmtid="{D5CDD505-2E9C-101B-9397-08002B2CF9AE}" pid="4" name="Slides">
    <vt:i4>35</vt:i4>
  </property>
</Properties>
</file>